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notesMasterIdLst>
    <p:notesMasterId r:id="rId23"/>
  </p:notesMasterIdLst>
  <p:sldIdLst>
    <p:sldId id="256" r:id="rId2"/>
    <p:sldId id="289" r:id="rId3"/>
    <p:sldId id="258" r:id="rId4"/>
    <p:sldId id="259" r:id="rId5"/>
    <p:sldId id="260" r:id="rId6"/>
    <p:sldId id="261" r:id="rId7"/>
    <p:sldId id="300" r:id="rId8"/>
    <p:sldId id="262" r:id="rId9"/>
    <p:sldId id="303" r:id="rId10"/>
    <p:sldId id="293" r:id="rId11"/>
    <p:sldId id="298" r:id="rId12"/>
    <p:sldId id="294" r:id="rId13"/>
    <p:sldId id="299" r:id="rId14"/>
    <p:sldId id="295" r:id="rId15"/>
    <p:sldId id="296" r:id="rId16"/>
    <p:sldId id="301" r:id="rId17"/>
    <p:sldId id="297" r:id="rId18"/>
    <p:sldId id="302" r:id="rId19"/>
    <p:sldId id="290" r:id="rId20"/>
    <p:sldId id="291" r:id="rId21"/>
    <p:sldId id="286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43" autoAdjust="0"/>
  </p:normalViewPr>
  <p:slideViewPr>
    <p:cSldViewPr>
      <p:cViewPr varScale="1">
        <p:scale>
          <a:sx n="61" d="100"/>
          <a:sy n="61" d="100"/>
        </p:scale>
        <p:origin x="1572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6A1DE3-592F-4D9E-BA33-09B36D54428E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D8B76985-F4A5-48A0-A9FC-84B0B2C387D6}">
      <dgm:prSet/>
      <dgm:spPr/>
      <dgm:t>
        <a:bodyPr/>
        <a:lstStyle/>
        <a:p>
          <a:pPr rtl="0"/>
          <a:r>
            <a:rPr lang="id-ID" dirty="0"/>
            <a:t>Larutan standar primer </a:t>
          </a:r>
        </a:p>
      </dgm:t>
    </dgm:pt>
    <dgm:pt modelId="{03C2A72A-89BA-44B0-9727-7D346597B101}" type="parTrans" cxnId="{2F7E4120-5D96-4B96-AF2E-FB8166B7A11C}">
      <dgm:prSet/>
      <dgm:spPr/>
      <dgm:t>
        <a:bodyPr/>
        <a:lstStyle/>
        <a:p>
          <a:endParaRPr lang="id-ID"/>
        </a:p>
      </dgm:t>
    </dgm:pt>
    <dgm:pt modelId="{8EAC0EFF-0E26-47CA-A00F-D78BF6083B2B}" type="sibTrans" cxnId="{2F7E4120-5D96-4B96-AF2E-FB8166B7A11C}">
      <dgm:prSet/>
      <dgm:spPr/>
      <dgm:t>
        <a:bodyPr/>
        <a:lstStyle/>
        <a:p>
          <a:endParaRPr lang="id-ID"/>
        </a:p>
      </dgm:t>
    </dgm:pt>
    <dgm:pt modelId="{1FBC874F-21BB-4DAD-8454-2684005122EB}">
      <dgm:prSet/>
      <dgm:spPr/>
      <dgm:t>
        <a:bodyPr/>
        <a:lstStyle/>
        <a:p>
          <a:pPr rtl="0"/>
          <a:r>
            <a:rPr lang="id-ID" dirty="0"/>
            <a:t>Larutan standar sekunder</a:t>
          </a:r>
          <a:r>
            <a:rPr lang="id-ID" baseline="30000" dirty="0"/>
            <a:t> </a:t>
          </a:r>
          <a:endParaRPr lang="id-ID" dirty="0"/>
        </a:p>
      </dgm:t>
    </dgm:pt>
    <dgm:pt modelId="{4F3D1F42-AC24-4A3A-9E53-B9B0C6872737}" type="parTrans" cxnId="{3539FD80-BE92-44FC-840B-9BB020B882BB}">
      <dgm:prSet/>
      <dgm:spPr/>
      <dgm:t>
        <a:bodyPr/>
        <a:lstStyle/>
        <a:p>
          <a:endParaRPr lang="id-ID"/>
        </a:p>
      </dgm:t>
    </dgm:pt>
    <dgm:pt modelId="{1B6BD14C-5BC5-47A9-9CF9-397F657901C4}" type="sibTrans" cxnId="{3539FD80-BE92-44FC-840B-9BB020B882BB}">
      <dgm:prSet/>
      <dgm:spPr/>
      <dgm:t>
        <a:bodyPr/>
        <a:lstStyle/>
        <a:p>
          <a:endParaRPr lang="id-ID"/>
        </a:p>
      </dgm:t>
    </dgm:pt>
    <dgm:pt modelId="{342CDA89-F9CF-4875-A3DA-465AD982F55B}">
      <dgm:prSet/>
      <dgm:spPr/>
      <dgm:t>
        <a:bodyPr/>
        <a:lstStyle/>
        <a:p>
          <a:r>
            <a:rPr lang="id-ID" dirty="0"/>
            <a:t>Zn</a:t>
          </a:r>
          <a:r>
            <a:rPr lang="id-ID" baseline="30000" dirty="0"/>
            <a:t>2+</a:t>
          </a:r>
          <a:r>
            <a:rPr lang="id-ID" dirty="0"/>
            <a:t>, Mg</a:t>
          </a:r>
          <a:r>
            <a:rPr lang="id-ID" baseline="30000" dirty="0"/>
            <a:t>2+</a:t>
          </a:r>
          <a:endParaRPr lang="id-ID" dirty="0"/>
        </a:p>
      </dgm:t>
    </dgm:pt>
    <dgm:pt modelId="{1962629E-5672-47F6-BCC0-F9876183A640}" type="parTrans" cxnId="{F786CC59-1329-4853-8539-5E8332B58EDB}">
      <dgm:prSet/>
      <dgm:spPr/>
      <dgm:t>
        <a:bodyPr/>
        <a:lstStyle/>
        <a:p>
          <a:endParaRPr lang="id-ID"/>
        </a:p>
      </dgm:t>
    </dgm:pt>
    <dgm:pt modelId="{78D40BAF-A7C3-4734-9624-6CBAA25F3F3E}" type="sibTrans" cxnId="{F786CC59-1329-4853-8539-5E8332B58EDB}">
      <dgm:prSet/>
      <dgm:spPr/>
      <dgm:t>
        <a:bodyPr/>
        <a:lstStyle/>
        <a:p>
          <a:endParaRPr lang="id-ID"/>
        </a:p>
      </dgm:t>
    </dgm:pt>
    <dgm:pt modelId="{A8D8B469-1445-46E9-BC62-582D55D50CE6}">
      <dgm:prSet/>
      <dgm:spPr/>
      <dgm:t>
        <a:bodyPr/>
        <a:lstStyle/>
        <a:p>
          <a:pPr rtl="0"/>
          <a:r>
            <a:rPr lang="id-ID"/>
            <a:t>Na</a:t>
          </a:r>
          <a:r>
            <a:rPr lang="id-ID" baseline="-25000"/>
            <a:t>2</a:t>
          </a:r>
          <a:r>
            <a:rPr lang="id-ID"/>
            <a:t>EDTA</a:t>
          </a:r>
        </a:p>
      </dgm:t>
    </dgm:pt>
    <dgm:pt modelId="{ED9F6E26-6A8B-41A2-9954-2D03CF1A747D}" type="parTrans" cxnId="{E2200E95-5ACA-46A1-B5BE-56CFF5364D5E}">
      <dgm:prSet/>
      <dgm:spPr/>
      <dgm:t>
        <a:bodyPr/>
        <a:lstStyle/>
        <a:p>
          <a:endParaRPr lang="id-ID"/>
        </a:p>
      </dgm:t>
    </dgm:pt>
    <dgm:pt modelId="{AC6541C0-4859-4333-847F-5D829D9AF95E}" type="sibTrans" cxnId="{E2200E95-5ACA-46A1-B5BE-56CFF5364D5E}">
      <dgm:prSet/>
      <dgm:spPr/>
      <dgm:t>
        <a:bodyPr/>
        <a:lstStyle/>
        <a:p>
          <a:endParaRPr lang="id-ID"/>
        </a:p>
      </dgm:t>
    </dgm:pt>
    <dgm:pt modelId="{98B705F7-BDA0-4D63-A5D8-BE77456039E6}" type="pres">
      <dgm:prSet presAssocID="{3B6A1DE3-592F-4D9E-BA33-09B36D54428E}" presName="linearFlow" presStyleCnt="0">
        <dgm:presLayoutVars>
          <dgm:dir/>
          <dgm:animLvl val="lvl"/>
          <dgm:resizeHandles val="exact"/>
        </dgm:presLayoutVars>
      </dgm:prSet>
      <dgm:spPr/>
    </dgm:pt>
    <dgm:pt modelId="{2215179B-7484-4D25-AC87-BA2F3847B623}" type="pres">
      <dgm:prSet presAssocID="{D8B76985-F4A5-48A0-A9FC-84B0B2C387D6}" presName="composite" presStyleCnt="0"/>
      <dgm:spPr/>
    </dgm:pt>
    <dgm:pt modelId="{4E1C1E6A-5534-4F15-B610-82C3CCE2B049}" type="pres">
      <dgm:prSet presAssocID="{D8B76985-F4A5-48A0-A9FC-84B0B2C387D6}" presName="parentText" presStyleLbl="alignNode1" presStyleIdx="0" presStyleCnt="2">
        <dgm:presLayoutVars>
          <dgm:chMax val="1"/>
          <dgm:bulletEnabled val="1"/>
        </dgm:presLayoutVars>
      </dgm:prSet>
      <dgm:spPr/>
    </dgm:pt>
    <dgm:pt modelId="{CF241938-5678-4B85-BAED-09FB42B87CD5}" type="pres">
      <dgm:prSet presAssocID="{D8B76985-F4A5-48A0-A9FC-84B0B2C387D6}" presName="descendantText" presStyleLbl="alignAcc1" presStyleIdx="0" presStyleCnt="2">
        <dgm:presLayoutVars>
          <dgm:bulletEnabled val="1"/>
        </dgm:presLayoutVars>
      </dgm:prSet>
      <dgm:spPr/>
    </dgm:pt>
    <dgm:pt modelId="{4F379883-50CA-431A-97A6-7376EADAD5A8}" type="pres">
      <dgm:prSet presAssocID="{8EAC0EFF-0E26-47CA-A00F-D78BF6083B2B}" presName="sp" presStyleCnt="0"/>
      <dgm:spPr/>
    </dgm:pt>
    <dgm:pt modelId="{A62134A1-A204-49D6-9D9C-56BC9A274C95}" type="pres">
      <dgm:prSet presAssocID="{1FBC874F-21BB-4DAD-8454-2684005122EB}" presName="composite" presStyleCnt="0"/>
      <dgm:spPr/>
    </dgm:pt>
    <dgm:pt modelId="{61250F83-7817-4D44-ABF3-D073E0C2F4E3}" type="pres">
      <dgm:prSet presAssocID="{1FBC874F-21BB-4DAD-8454-2684005122EB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57CDA728-F46F-4DC8-98AD-39BE8C091E9C}" type="pres">
      <dgm:prSet presAssocID="{1FBC874F-21BB-4DAD-8454-2684005122EB}" presName="descendantText" presStyleLbl="alignAcc1" presStyleIdx="1" presStyleCnt="2">
        <dgm:presLayoutVars>
          <dgm:bulletEnabled val="1"/>
        </dgm:presLayoutVars>
      </dgm:prSet>
      <dgm:spPr/>
    </dgm:pt>
  </dgm:ptLst>
  <dgm:cxnLst>
    <dgm:cxn modelId="{2F7E4120-5D96-4B96-AF2E-FB8166B7A11C}" srcId="{3B6A1DE3-592F-4D9E-BA33-09B36D54428E}" destId="{D8B76985-F4A5-48A0-A9FC-84B0B2C387D6}" srcOrd="0" destOrd="0" parTransId="{03C2A72A-89BA-44B0-9727-7D346597B101}" sibTransId="{8EAC0EFF-0E26-47CA-A00F-D78BF6083B2B}"/>
    <dgm:cxn modelId="{ECA6E523-D4F8-4E8B-87F2-9186484C997F}" type="presOf" srcId="{3B6A1DE3-592F-4D9E-BA33-09B36D54428E}" destId="{98B705F7-BDA0-4D63-A5D8-BE77456039E6}" srcOrd="0" destOrd="0" presId="urn:microsoft.com/office/officeart/2005/8/layout/chevron2"/>
    <dgm:cxn modelId="{F6136061-0AFF-4545-907F-0F28EC36C3D0}" type="presOf" srcId="{1FBC874F-21BB-4DAD-8454-2684005122EB}" destId="{61250F83-7817-4D44-ABF3-D073E0C2F4E3}" srcOrd="0" destOrd="0" presId="urn:microsoft.com/office/officeart/2005/8/layout/chevron2"/>
    <dgm:cxn modelId="{F786CC59-1329-4853-8539-5E8332B58EDB}" srcId="{D8B76985-F4A5-48A0-A9FC-84B0B2C387D6}" destId="{342CDA89-F9CF-4875-A3DA-465AD982F55B}" srcOrd="0" destOrd="0" parTransId="{1962629E-5672-47F6-BCC0-F9876183A640}" sibTransId="{78D40BAF-A7C3-4734-9624-6CBAA25F3F3E}"/>
    <dgm:cxn modelId="{3539FD80-BE92-44FC-840B-9BB020B882BB}" srcId="{3B6A1DE3-592F-4D9E-BA33-09B36D54428E}" destId="{1FBC874F-21BB-4DAD-8454-2684005122EB}" srcOrd="1" destOrd="0" parTransId="{4F3D1F42-AC24-4A3A-9E53-B9B0C6872737}" sibTransId="{1B6BD14C-5BC5-47A9-9CF9-397F657901C4}"/>
    <dgm:cxn modelId="{E2200E95-5ACA-46A1-B5BE-56CFF5364D5E}" srcId="{1FBC874F-21BB-4DAD-8454-2684005122EB}" destId="{A8D8B469-1445-46E9-BC62-582D55D50CE6}" srcOrd="0" destOrd="0" parTransId="{ED9F6E26-6A8B-41A2-9954-2D03CF1A747D}" sibTransId="{AC6541C0-4859-4333-847F-5D829D9AF95E}"/>
    <dgm:cxn modelId="{832402BF-74FE-40EE-8B9B-60D7D1A903D4}" type="presOf" srcId="{A8D8B469-1445-46E9-BC62-582D55D50CE6}" destId="{57CDA728-F46F-4DC8-98AD-39BE8C091E9C}" srcOrd="0" destOrd="0" presId="urn:microsoft.com/office/officeart/2005/8/layout/chevron2"/>
    <dgm:cxn modelId="{5D21FBE0-7472-460B-AB28-98C6963BEE35}" type="presOf" srcId="{D8B76985-F4A5-48A0-A9FC-84B0B2C387D6}" destId="{4E1C1E6A-5534-4F15-B610-82C3CCE2B049}" srcOrd="0" destOrd="0" presId="urn:microsoft.com/office/officeart/2005/8/layout/chevron2"/>
    <dgm:cxn modelId="{E8F5B5F2-5BE2-4E80-9C85-46E2632E18EA}" type="presOf" srcId="{342CDA89-F9CF-4875-A3DA-465AD982F55B}" destId="{CF241938-5678-4B85-BAED-09FB42B87CD5}" srcOrd="0" destOrd="0" presId="urn:microsoft.com/office/officeart/2005/8/layout/chevron2"/>
    <dgm:cxn modelId="{1DCC8DD0-CB64-4658-8458-4C50B4D3DE37}" type="presParOf" srcId="{98B705F7-BDA0-4D63-A5D8-BE77456039E6}" destId="{2215179B-7484-4D25-AC87-BA2F3847B623}" srcOrd="0" destOrd="0" presId="urn:microsoft.com/office/officeart/2005/8/layout/chevron2"/>
    <dgm:cxn modelId="{F5C2A46B-56D5-4897-BE68-50A093740214}" type="presParOf" srcId="{2215179B-7484-4D25-AC87-BA2F3847B623}" destId="{4E1C1E6A-5534-4F15-B610-82C3CCE2B049}" srcOrd="0" destOrd="0" presId="urn:microsoft.com/office/officeart/2005/8/layout/chevron2"/>
    <dgm:cxn modelId="{ED682A87-A6C8-42D9-B4B3-0EC5E9E8010B}" type="presParOf" srcId="{2215179B-7484-4D25-AC87-BA2F3847B623}" destId="{CF241938-5678-4B85-BAED-09FB42B87CD5}" srcOrd="1" destOrd="0" presId="urn:microsoft.com/office/officeart/2005/8/layout/chevron2"/>
    <dgm:cxn modelId="{48C25298-6B79-4FA3-B0F8-AC406B87A3ED}" type="presParOf" srcId="{98B705F7-BDA0-4D63-A5D8-BE77456039E6}" destId="{4F379883-50CA-431A-97A6-7376EADAD5A8}" srcOrd="1" destOrd="0" presId="urn:microsoft.com/office/officeart/2005/8/layout/chevron2"/>
    <dgm:cxn modelId="{7AA57336-3594-44E0-9EFC-E543D5AF170F}" type="presParOf" srcId="{98B705F7-BDA0-4D63-A5D8-BE77456039E6}" destId="{A62134A1-A204-49D6-9D9C-56BC9A274C95}" srcOrd="2" destOrd="0" presId="urn:microsoft.com/office/officeart/2005/8/layout/chevron2"/>
    <dgm:cxn modelId="{6E351153-B5F0-4CD4-B82A-C74D3C629FEB}" type="presParOf" srcId="{A62134A1-A204-49D6-9D9C-56BC9A274C95}" destId="{61250F83-7817-4D44-ABF3-D073E0C2F4E3}" srcOrd="0" destOrd="0" presId="urn:microsoft.com/office/officeart/2005/8/layout/chevron2"/>
    <dgm:cxn modelId="{F1297A7C-6BCD-4BB6-B109-BEC4E99A1E30}" type="presParOf" srcId="{A62134A1-A204-49D6-9D9C-56BC9A274C95}" destId="{57CDA728-F46F-4DC8-98AD-39BE8C091E9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770F43-B4C2-4446-85A0-BF9EBC82CCF3}" type="doc">
      <dgm:prSet loTypeId="urn:microsoft.com/office/officeart/2005/8/layout/h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3840D361-7CEA-4AC9-B1C2-4BA2612E9CD2}">
      <dgm:prSet phldrT="[Text]"/>
      <dgm:spPr/>
      <dgm:t>
        <a:bodyPr/>
        <a:lstStyle/>
        <a:p>
          <a:r>
            <a:rPr lang="id-ID" dirty="0"/>
            <a:t>Jenis Titrasi Kompleksometri</a:t>
          </a:r>
        </a:p>
      </dgm:t>
    </dgm:pt>
    <dgm:pt modelId="{8D8E00C4-BBA2-4A08-9C69-BE11D2352701}" type="parTrans" cxnId="{80081F43-A7C1-43E1-A98B-677DBF15BEBF}">
      <dgm:prSet/>
      <dgm:spPr/>
      <dgm:t>
        <a:bodyPr/>
        <a:lstStyle/>
        <a:p>
          <a:endParaRPr lang="id-ID"/>
        </a:p>
      </dgm:t>
    </dgm:pt>
    <dgm:pt modelId="{34637DDD-9EFA-4BCF-A62E-AB0F2C263E2B}" type="sibTrans" cxnId="{80081F43-A7C1-43E1-A98B-677DBF15BEBF}">
      <dgm:prSet/>
      <dgm:spPr/>
      <dgm:t>
        <a:bodyPr/>
        <a:lstStyle/>
        <a:p>
          <a:endParaRPr lang="id-ID"/>
        </a:p>
      </dgm:t>
    </dgm:pt>
    <dgm:pt modelId="{233030FA-C9C2-4020-ACE6-35A795532D4C}">
      <dgm:prSet phldrT="[Text]" custT="1"/>
      <dgm:spPr/>
      <dgm:t>
        <a:bodyPr/>
        <a:lstStyle/>
        <a:p>
          <a:r>
            <a:rPr lang="id-ID" sz="2400" dirty="0"/>
            <a:t>Titrasi langsung</a:t>
          </a:r>
        </a:p>
      </dgm:t>
    </dgm:pt>
    <dgm:pt modelId="{3C077A75-7DF8-48A4-B03F-408C1DB726CE}" type="parTrans" cxnId="{1CAA5C88-D249-48CF-8508-6BA43CCFE6B9}">
      <dgm:prSet/>
      <dgm:spPr/>
      <dgm:t>
        <a:bodyPr/>
        <a:lstStyle/>
        <a:p>
          <a:endParaRPr lang="id-ID"/>
        </a:p>
      </dgm:t>
    </dgm:pt>
    <dgm:pt modelId="{DFDE50B1-67B0-4F0A-BCA2-542E7D1631E9}" type="sibTrans" cxnId="{1CAA5C88-D249-48CF-8508-6BA43CCFE6B9}">
      <dgm:prSet/>
      <dgm:spPr/>
      <dgm:t>
        <a:bodyPr/>
        <a:lstStyle/>
        <a:p>
          <a:endParaRPr lang="id-ID"/>
        </a:p>
      </dgm:t>
    </dgm:pt>
    <dgm:pt modelId="{6C7FE52C-B72F-471D-8E85-CBF4C57B4CD3}">
      <dgm:prSet phldrT="[Text]" custT="1"/>
      <dgm:spPr/>
      <dgm:t>
        <a:bodyPr/>
        <a:lstStyle/>
        <a:p>
          <a:r>
            <a:rPr lang="id-ID" sz="2400" dirty="0"/>
            <a:t>Titrasi tidak langsung</a:t>
          </a:r>
        </a:p>
      </dgm:t>
    </dgm:pt>
    <dgm:pt modelId="{ED9C4967-7CC9-4600-A937-647751340E4F}" type="parTrans" cxnId="{A6247A4E-6EEE-4128-A8D0-F6F9CF123467}">
      <dgm:prSet/>
      <dgm:spPr/>
      <dgm:t>
        <a:bodyPr/>
        <a:lstStyle/>
        <a:p>
          <a:endParaRPr lang="id-ID"/>
        </a:p>
      </dgm:t>
    </dgm:pt>
    <dgm:pt modelId="{5B2E5DC2-46AD-406D-AA54-B97218A72A48}" type="sibTrans" cxnId="{A6247A4E-6EEE-4128-A8D0-F6F9CF123467}">
      <dgm:prSet/>
      <dgm:spPr/>
      <dgm:t>
        <a:bodyPr/>
        <a:lstStyle/>
        <a:p>
          <a:endParaRPr lang="id-ID"/>
        </a:p>
      </dgm:t>
    </dgm:pt>
    <dgm:pt modelId="{6845B677-1423-4443-9DD5-4B2733A46010}">
      <dgm:prSet phldrT="[Text]" custT="1"/>
      <dgm:spPr/>
      <dgm:t>
        <a:bodyPr/>
        <a:lstStyle/>
        <a:p>
          <a:r>
            <a:rPr lang="id-ID" sz="2400" dirty="0"/>
            <a:t>Substitusi/pengusiran</a:t>
          </a:r>
        </a:p>
      </dgm:t>
    </dgm:pt>
    <dgm:pt modelId="{ADB3C2F4-E09A-4830-BDE6-124648F89697}" type="parTrans" cxnId="{0F484310-5204-4891-AE0D-D0C6178568E4}">
      <dgm:prSet/>
      <dgm:spPr/>
      <dgm:t>
        <a:bodyPr/>
        <a:lstStyle/>
        <a:p>
          <a:endParaRPr lang="id-ID"/>
        </a:p>
      </dgm:t>
    </dgm:pt>
    <dgm:pt modelId="{2BE28417-7D1F-4970-89E4-340A5CB8CC97}" type="sibTrans" cxnId="{0F484310-5204-4891-AE0D-D0C6178568E4}">
      <dgm:prSet/>
      <dgm:spPr/>
      <dgm:t>
        <a:bodyPr/>
        <a:lstStyle/>
        <a:p>
          <a:endParaRPr lang="id-ID"/>
        </a:p>
      </dgm:t>
    </dgm:pt>
    <dgm:pt modelId="{984BFB89-7179-4511-9311-AA40800DA551}">
      <dgm:prSet phldrT="[Text]" custT="1"/>
      <dgm:spPr/>
      <dgm:t>
        <a:bodyPr/>
        <a:lstStyle/>
        <a:p>
          <a:r>
            <a:rPr lang="id-ID" sz="2400" dirty="0"/>
            <a:t>Titrasi asam basa</a:t>
          </a:r>
        </a:p>
      </dgm:t>
    </dgm:pt>
    <dgm:pt modelId="{11D95A38-453A-49A8-93D7-A33C407B4535}" type="parTrans" cxnId="{30478AC1-84B1-4A2F-B7C9-36409A856F7A}">
      <dgm:prSet/>
      <dgm:spPr/>
      <dgm:t>
        <a:bodyPr/>
        <a:lstStyle/>
        <a:p>
          <a:endParaRPr lang="id-ID"/>
        </a:p>
      </dgm:t>
    </dgm:pt>
    <dgm:pt modelId="{822EB348-C204-4C93-9EDF-686EA3458A55}" type="sibTrans" cxnId="{30478AC1-84B1-4A2F-B7C9-36409A856F7A}">
      <dgm:prSet/>
      <dgm:spPr/>
      <dgm:t>
        <a:bodyPr/>
        <a:lstStyle/>
        <a:p>
          <a:endParaRPr lang="id-ID"/>
        </a:p>
      </dgm:t>
    </dgm:pt>
    <dgm:pt modelId="{1416B87F-4032-4D38-97A1-696CFE59902B}" type="pres">
      <dgm:prSet presAssocID="{77770F43-B4C2-4446-85A0-BF9EBC82CCF3}" presName="composite" presStyleCnt="0">
        <dgm:presLayoutVars>
          <dgm:chMax val="1"/>
          <dgm:dir/>
          <dgm:resizeHandles val="exact"/>
        </dgm:presLayoutVars>
      </dgm:prSet>
      <dgm:spPr/>
    </dgm:pt>
    <dgm:pt modelId="{700F12C0-574F-46B9-B8AD-FF790C006B47}" type="pres">
      <dgm:prSet presAssocID="{3840D361-7CEA-4AC9-B1C2-4BA2612E9CD2}" presName="roof" presStyleLbl="dkBgShp" presStyleIdx="0" presStyleCnt="2"/>
      <dgm:spPr/>
    </dgm:pt>
    <dgm:pt modelId="{2A45A917-E567-4E2D-BCC7-32F9EA90F243}" type="pres">
      <dgm:prSet presAssocID="{3840D361-7CEA-4AC9-B1C2-4BA2612E9CD2}" presName="pillars" presStyleCnt="0"/>
      <dgm:spPr/>
    </dgm:pt>
    <dgm:pt modelId="{B64BEE8F-175B-4277-A3E1-A12FC45C10FD}" type="pres">
      <dgm:prSet presAssocID="{3840D361-7CEA-4AC9-B1C2-4BA2612E9CD2}" presName="pillar1" presStyleLbl="node1" presStyleIdx="0" presStyleCnt="4">
        <dgm:presLayoutVars>
          <dgm:bulletEnabled val="1"/>
        </dgm:presLayoutVars>
      </dgm:prSet>
      <dgm:spPr/>
    </dgm:pt>
    <dgm:pt modelId="{6181C62F-7DA1-411D-9D65-C695E7C85DF7}" type="pres">
      <dgm:prSet presAssocID="{6C7FE52C-B72F-471D-8E85-CBF4C57B4CD3}" presName="pillarX" presStyleLbl="node1" presStyleIdx="1" presStyleCnt="4">
        <dgm:presLayoutVars>
          <dgm:bulletEnabled val="1"/>
        </dgm:presLayoutVars>
      </dgm:prSet>
      <dgm:spPr/>
    </dgm:pt>
    <dgm:pt modelId="{C47AACB7-523E-4524-8CD9-1130BF7659E9}" type="pres">
      <dgm:prSet presAssocID="{6845B677-1423-4443-9DD5-4B2733A46010}" presName="pillarX" presStyleLbl="node1" presStyleIdx="2" presStyleCnt="4">
        <dgm:presLayoutVars>
          <dgm:bulletEnabled val="1"/>
        </dgm:presLayoutVars>
      </dgm:prSet>
      <dgm:spPr/>
    </dgm:pt>
    <dgm:pt modelId="{F6E8B356-7116-4387-ACAA-B260D77568A8}" type="pres">
      <dgm:prSet presAssocID="{984BFB89-7179-4511-9311-AA40800DA551}" presName="pillarX" presStyleLbl="node1" presStyleIdx="3" presStyleCnt="4">
        <dgm:presLayoutVars>
          <dgm:bulletEnabled val="1"/>
        </dgm:presLayoutVars>
      </dgm:prSet>
      <dgm:spPr/>
    </dgm:pt>
    <dgm:pt modelId="{E1838A04-464B-4784-BCDC-35696A89827F}" type="pres">
      <dgm:prSet presAssocID="{3840D361-7CEA-4AC9-B1C2-4BA2612E9CD2}" presName="base" presStyleLbl="dkBgShp" presStyleIdx="1" presStyleCnt="2"/>
      <dgm:spPr/>
    </dgm:pt>
  </dgm:ptLst>
  <dgm:cxnLst>
    <dgm:cxn modelId="{0F484310-5204-4891-AE0D-D0C6178568E4}" srcId="{3840D361-7CEA-4AC9-B1C2-4BA2612E9CD2}" destId="{6845B677-1423-4443-9DD5-4B2733A46010}" srcOrd="2" destOrd="0" parTransId="{ADB3C2F4-E09A-4830-BDE6-124648F89697}" sibTransId="{2BE28417-7D1F-4970-89E4-340A5CB8CC97}"/>
    <dgm:cxn modelId="{51C9BD11-66E3-4514-B816-C4099E538111}" type="presOf" srcId="{3840D361-7CEA-4AC9-B1C2-4BA2612E9CD2}" destId="{700F12C0-574F-46B9-B8AD-FF790C006B47}" srcOrd="0" destOrd="0" presId="urn:microsoft.com/office/officeart/2005/8/layout/hList3"/>
    <dgm:cxn modelId="{28EAAD17-B679-4860-A9D7-F8BDC1CF6CCC}" type="presOf" srcId="{984BFB89-7179-4511-9311-AA40800DA551}" destId="{F6E8B356-7116-4387-ACAA-B260D77568A8}" srcOrd="0" destOrd="0" presId="urn:microsoft.com/office/officeart/2005/8/layout/hList3"/>
    <dgm:cxn modelId="{BF3B2A24-BBFE-455E-B683-5C21FFDED783}" type="presOf" srcId="{233030FA-C9C2-4020-ACE6-35A795532D4C}" destId="{B64BEE8F-175B-4277-A3E1-A12FC45C10FD}" srcOrd="0" destOrd="0" presId="urn:microsoft.com/office/officeart/2005/8/layout/hList3"/>
    <dgm:cxn modelId="{80081F43-A7C1-43E1-A98B-677DBF15BEBF}" srcId="{77770F43-B4C2-4446-85A0-BF9EBC82CCF3}" destId="{3840D361-7CEA-4AC9-B1C2-4BA2612E9CD2}" srcOrd="0" destOrd="0" parTransId="{8D8E00C4-BBA2-4A08-9C69-BE11D2352701}" sibTransId="{34637DDD-9EFA-4BCF-A62E-AB0F2C263E2B}"/>
    <dgm:cxn modelId="{A6247A4E-6EEE-4128-A8D0-F6F9CF123467}" srcId="{3840D361-7CEA-4AC9-B1C2-4BA2612E9CD2}" destId="{6C7FE52C-B72F-471D-8E85-CBF4C57B4CD3}" srcOrd="1" destOrd="0" parTransId="{ED9C4967-7CC9-4600-A937-647751340E4F}" sibTransId="{5B2E5DC2-46AD-406D-AA54-B97218A72A48}"/>
    <dgm:cxn modelId="{B930E979-66E9-4D58-AE82-CCE349F13E1C}" type="presOf" srcId="{6845B677-1423-4443-9DD5-4B2733A46010}" destId="{C47AACB7-523E-4524-8CD9-1130BF7659E9}" srcOrd="0" destOrd="0" presId="urn:microsoft.com/office/officeart/2005/8/layout/hList3"/>
    <dgm:cxn modelId="{1CAA5C88-D249-48CF-8508-6BA43CCFE6B9}" srcId="{3840D361-7CEA-4AC9-B1C2-4BA2612E9CD2}" destId="{233030FA-C9C2-4020-ACE6-35A795532D4C}" srcOrd="0" destOrd="0" parTransId="{3C077A75-7DF8-48A4-B03F-408C1DB726CE}" sibTransId="{DFDE50B1-67B0-4F0A-BCA2-542E7D1631E9}"/>
    <dgm:cxn modelId="{C96F2397-1C5D-4D5D-AFD5-3822508C88FA}" type="presOf" srcId="{77770F43-B4C2-4446-85A0-BF9EBC82CCF3}" destId="{1416B87F-4032-4D38-97A1-696CFE59902B}" srcOrd="0" destOrd="0" presId="urn:microsoft.com/office/officeart/2005/8/layout/hList3"/>
    <dgm:cxn modelId="{8EF43FB5-3A73-4FD6-A5BB-40328D390252}" type="presOf" srcId="{6C7FE52C-B72F-471D-8E85-CBF4C57B4CD3}" destId="{6181C62F-7DA1-411D-9D65-C695E7C85DF7}" srcOrd="0" destOrd="0" presId="urn:microsoft.com/office/officeart/2005/8/layout/hList3"/>
    <dgm:cxn modelId="{30478AC1-84B1-4A2F-B7C9-36409A856F7A}" srcId="{3840D361-7CEA-4AC9-B1C2-4BA2612E9CD2}" destId="{984BFB89-7179-4511-9311-AA40800DA551}" srcOrd="3" destOrd="0" parTransId="{11D95A38-453A-49A8-93D7-A33C407B4535}" sibTransId="{822EB348-C204-4C93-9EDF-686EA3458A55}"/>
    <dgm:cxn modelId="{D9308A26-0AE1-42E5-8876-839D74E9F113}" type="presParOf" srcId="{1416B87F-4032-4D38-97A1-696CFE59902B}" destId="{700F12C0-574F-46B9-B8AD-FF790C006B47}" srcOrd="0" destOrd="0" presId="urn:microsoft.com/office/officeart/2005/8/layout/hList3"/>
    <dgm:cxn modelId="{840F8BD3-43AD-4702-B9B8-25AD66FDD302}" type="presParOf" srcId="{1416B87F-4032-4D38-97A1-696CFE59902B}" destId="{2A45A917-E567-4E2D-BCC7-32F9EA90F243}" srcOrd="1" destOrd="0" presId="urn:microsoft.com/office/officeart/2005/8/layout/hList3"/>
    <dgm:cxn modelId="{EBD83407-0D0B-4E06-86CB-2DDA692930D9}" type="presParOf" srcId="{2A45A917-E567-4E2D-BCC7-32F9EA90F243}" destId="{B64BEE8F-175B-4277-A3E1-A12FC45C10FD}" srcOrd="0" destOrd="0" presId="urn:microsoft.com/office/officeart/2005/8/layout/hList3"/>
    <dgm:cxn modelId="{D0B852FA-35EA-4C59-8FEE-24DA7D13C9F7}" type="presParOf" srcId="{2A45A917-E567-4E2D-BCC7-32F9EA90F243}" destId="{6181C62F-7DA1-411D-9D65-C695E7C85DF7}" srcOrd="1" destOrd="0" presId="urn:microsoft.com/office/officeart/2005/8/layout/hList3"/>
    <dgm:cxn modelId="{366307BF-8EE1-40B7-8124-257FC5CBC9FB}" type="presParOf" srcId="{2A45A917-E567-4E2D-BCC7-32F9EA90F243}" destId="{C47AACB7-523E-4524-8CD9-1130BF7659E9}" srcOrd="2" destOrd="0" presId="urn:microsoft.com/office/officeart/2005/8/layout/hList3"/>
    <dgm:cxn modelId="{42BB5845-7C79-483B-A027-AE708267F805}" type="presParOf" srcId="{2A45A917-E567-4E2D-BCC7-32F9EA90F243}" destId="{F6E8B356-7116-4387-ACAA-B260D77568A8}" srcOrd="3" destOrd="0" presId="urn:microsoft.com/office/officeart/2005/8/layout/hList3"/>
    <dgm:cxn modelId="{71EE23FC-6161-4CF4-95DF-5A0DF5FE53AB}" type="presParOf" srcId="{1416B87F-4032-4D38-97A1-696CFE59902B}" destId="{E1838A04-464B-4784-BCDC-35696A89827F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6C77CF0-FFE9-48FC-80AC-7B88E7A003D2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6E4BAB8-48D4-4CC1-90E9-4896FBB21497}">
      <dgm:prSet/>
      <dgm:spPr/>
      <dgm:t>
        <a:bodyPr/>
        <a:lstStyle/>
        <a:p>
          <a:pPr rtl="0"/>
          <a:r>
            <a:rPr lang="en-US" b="1"/>
            <a:t>PEMBUATAN LARUTAN STANDAR PRIMER DAN SEKUNDER</a:t>
          </a:r>
          <a:endParaRPr lang="en-US"/>
        </a:p>
      </dgm:t>
    </dgm:pt>
    <dgm:pt modelId="{AEAD5950-C76D-46C3-BD78-F636A7A1CB32}" type="parTrans" cxnId="{EF051145-C2D2-42B5-A698-605D4AB55763}">
      <dgm:prSet/>
      <dgm:spPr/>
      <dgm:t>
        <a:bodyPr/>
        <a:lstStyle/>
        <a:p>
          <a:endParaRPr lang="en-US"/>
        </a:p>
      </dgm:t>
    </dgm:pt>
    <dgm:pt modelId="{BEBAF123-23F8-4630-8B79-CCCAE5BF4B9B}" type="sibTrans" cxnId="{EF051145-C2D2-42B5-A698-605D4AB55763}">
      <dgm:prSet/>
      <dgm:spPr/>
      <dgm:t>
        <a:bodyPr/>
        <a:lstStyle/>
        <a:p>
          <a:endParaRPr lang="en-US"/>
        </a:p>
      </dgm:t>
    </dgm:pt>
    <dgm:pt modelId="{35C7B54D-B755-4AE0-A44D-1384D5166056}">
      <dgm:prSet/>
      <dgm:spPr/>
      <dgm:t>
        <a:bodyPr/>
        <a:lstStyle/>
        <a:p>
          <a:pPr rtl="0"/>
          <a:r>
            <a:rPr lang="en-US" b="1"/>
            <a:t>PEMBAKUAN LARUTAN STANDAR SEKUNDER</a:t>
          </a:r>
          <a:endParaRPr lang="en-US"/>
        </a:p>
      </dgm:t>
    </dgm:pt>
    <dgm:pt modelId="{C3145074-CFE3-4159-A807-50B7F19ADFD5}" type="parTrans" cxnId="{5D4403B7-215F-450F-A9FF-C8D36A59C7C9}">
      <dgm:prSet/>
      <dgm:spPr/>
      <dgm:t>
        <a:bodyPr/>
        <a:lstStyle/>
        <a:p>
          <a:endParaRPr lang="en-US"/>
        </a:p>
      </dgm:t>
    </dgm:pt>
    <dgm:pt modelId="{D1EAD6E8-4FF3-46AA-B785-4CE4A85281AA}" type="sibTrans" cxnId="{5D4403B7-215F-450F-A9FF-C8D36A59C7C9}">
      <dgm:prSet/>
      <dgm:spPr/>
      <dgm:t>
        <a:bodyPr/>
        <a:lstStyle/>
        <a:p>
          <a:endParaRPr lang="en-US"/>
        </a:p>
      </dgm:t>
    </dgm:pt>
    <dgm:pt modelId="{C1F0633F-2365-4A35-A6B3-E1616EFA9EB6}">
      <dgm:prSet/>
      <dgm:spPr/>
      <dgm:t>
        <a:bodyPr/>
        <a:lstStyle/>
        <a:p>
          <a:pPr rtl="0"/>
          <a:r>
            <a:rPr lang="en-US" b="1"/>
            <a:t>PENETAPAN KADAR SAMPEL</a:t>
          </a:r>
          <a:endParaRPr lang="en-US"/>
        </a:p>
      </dgm:t>
    </dgm:pt>
    <dgm:pt modelId="{B993662F-450D-43FA-8E9A-FCE486550FBF}" type="parTrans" cxnId="{9323ED57-32B5-42E7-A4ED-4D0267C63813}">
      <dgm:prSet/>
      <dgm:spPr/>
      <dgm:t>
        <a:bodyPr/>
        <a:lstStyle/>
        <a:p>
          <a:endParaRPr lang="en-US"/>
        </a:p>
      </dgm:t>
    </dgm:pt>
    <dgm:pt modelId="{27782B1D-3811-412C-A42E-E56AF8A170B8}" type="sibTrans" cxnId="{9323ED57-32B5-42E7-A4ED-4D0267C63813}">
      <dgm:prSet/>
      <dgm:spPr/>
      <dgm:t>
        <a:bodyPr/>
        <a:lstStyle/>
        <a:p>
          <a:endParaRPr lang="en-US"/>
        </a:p>
      </dgm:t>
    </dgm:pt>
    <dgm:pt modelId="{4E8B1ED0-7391-4D9F-BA37-79FCADED78F6}">
      <dgm:prSet/>
      <dgm:spPr/>
      <dgm:t>
        <a:bodyPr/>
        <a:lstStyle/>
        <a:p>
          <a:pPr rtl="0"/>
          <a:r>
            <a:rPr lang="en-US" b="1" dirty="0"/>
            <a:t>PERHITUNGAN</a:t>
          </a:r>
          <a:endParaRPr lang="en-US" dirty="0"/>
        </a:p>
      </dgm:t>
    </dgm:pt>
    <dgm:pt modelId="{ADCF6E35-291B-47AF-B446-7EBB65452380}" type="parTrans" cxnId="{27E5DB86-F675-46C6-9CB3-CE3C45BBE3C2}">
      <dgm:prSet/>
      <dgm:spPr/>
      <dgm:t>
        <a:bodyPr/>
        <a:lstStyle/>
        <a:p>
          <a:endParaRPr lang="en-US"/>
        </a:p>
      </dgm:t>
    </dgm:pt>
    <dgm:pt modelId="{CBBF6AC9-5030-45BD-92C0-A863AF3F4D8A}" type="sibTrans" cxnId="{27E5DB86-F675-46C6-9CB3-CE3C45BBE3C2}">
      <dgm:prSet/>
      <dgm:spPr/>
      <dgm:t>
        <a:bodyPr/>
        <a:lstStyle/>
        <a:p>
          <a:endParaRPr lang="en-US"/>
        </a:p>
      </dgm:t>
    </dgm:pt>
    <dgm:pt modelId="{A91CC129-1D89-4F05-8477-D9F751A655F8}">
      <dgm:prSet/>
      <dgm:spPr/>
      <dgm:t>
        <a:bodyPr/>
        <a:lstStyle/>
        <a:p>
          <a:pPr rtl="0"/>
          <a:r>
            <a:rPr lang="en-US" b="1"/>
            <a:t>PELAPORAN HASIL</a:t>
          </a:r>
          <a:endParaRPr lang="en-US"/>
        </a:p>
      </dgm:t>
    </dgm:pt>
    <dgm:pt modelId="{A376E4BD-FC4F-4957-8A37-5045A9B7A9D3}" type="parTrans" cxnId="{691EC136-54FC-46BC-B593-AE8EFCE574DA}">
      <dgm:prSet/>
      <dgm:spPr/>
      <dgm:t>
        <a:bodyPr/>
        <a:lstStyle/>
        <a:p>
          <a:endParaRPr lang="en-US"/>
        </a:p>
      </dgm:t>
    </dgm:pt>
    <dgm:pt modelId="{34E0DC90-8F96-47AD-866E-9512CBF901A2}" type="sibTrans" cxnId="{691EC136-54FC-46BC-B593-AE8EFCE574DA}">
      <dgm:prSet/>
      <dgm:spPr/>
      <dgm:t>
        <a:bodyPr/>
        <a:lstStyle/>
        <a:p>
          <a:endParaRPr lang="en-US"/>
        </a:p>
      </dgm:t>
    </dgm:pt>
    <dgm:pt modelId="{FAB4D36F-5DD8-4FA6-B787-B3CBEEAA5818}" type="pres">
      <dgm:prSet presAssocID="{86C77CF0-FFE9-48FC-80AC-7B88E7A003D2}" presName="Name0" presStyleCnt="0">
        <dgm:presLayoutVars>
          <dgm:dir/>
          <dgm:resizeHandles val="exact"/>
        </dgm:presLayoutVars>
      </dgm:prSet>
      <dgm:spPr/>
    </dgm:pt>
    <dgm:pt modelId="{F36D16A7-8057-4391-A9CD-375C20B21FC5}" type="pres">
      <dgm:prSet presAssocID="{86C77CF0-FFE9-48FC-80AC-7B88E7A003D2}" presName="arrow" presStyleLbl="bgShp" presStyleIdx="0" presStyleCnt="1"/>
      <dgm:spPr/>
    </dgm:pt>
    <dgm:pt modelId="{08A091E4-A574-4556-A338-9345F5BC707B}" type="pres">
      <dgm:prSet presAssocID="{86C77CF0-FFE9-48FC-80AC-7B88E7A003D2}" presName="points" presStyleCnt="0"/>
      <dgm:spPr/>
    </dgm:pt>
    <dgm:pt modelId="{0D504151-6D48-4D65-A6F1-91189628B182}" type="pres">
      <dgm:prSet presAssocID="{66E4BAB8-48D4-4CC1-90E9-4896FBB21497}" presName="compositeA" presStyleCnt="0"/>
      <dgm:spPr/>
    </dgm:pt>
    <dgm:pt modelId="{990AE138-9385-4662-8AE8-54C78DB0B4B5}" type="pres">
      <dgm:prSet presAssocID="{66E4BAB8-48D4-4CC1-90E9-4896FBB21497}" presName="textA" presStyleLbl="revTx" presStyleIdx="0" presStyleCnt="5">
        <dgm:presLayoutVars>
          <dgm:bulletEnabled val="1"/>
        </dgm:presLayoutVars>
      </dgm:prSet>
      <dgm:spPr/>
    </dgm:pt>
    <dgm:pt modelId="{5D7AF33F-D495-4D29-8425-BAE7747BD1A2}" type="pres">
      <dgm:prSet presAssocID="{66E4BAB8-48D4-4CC1-90E9-4896FBB21497}" presName="circleA" presStyleLbl="node1" presStyleIdx="0" presStyleCnt="5"/>
      <dgm:spPr/>
    </dgm:pt>
    <dgm:pt modelId="{1A48A41D-6479-4C33-B482-762B103B9CD4}" type="pres">
      <dgm:prSet presAssocID="{66E4BAB8-48D4-4CC1-90E9-4896FBB21497}" presName="spaceA" presStyleCnt="0"/>
      <dgm:spPr/>
    </dgm:pt>
    <dgm:pt modelId="{8347CCC6-8641-4F1B-9F65-23D58F0E889E}" type="pres">
      <dgm:prSet presAssocID="{BEBAF123-23F8-4630-8B79-CCCAE5BF4B9B}" presName="space" presStyleCnt="0"/>
      <dgm:spPr/>
    </dgm:pt>
    <dgm:pt modelId="{9BF22E1D-F154-4DE3-8E3B-FE0E2F5CC556}" type="pres">
      <dgm:prSet presAssocID="{35C7B54D-B755-4AE0-A44D-1384D5166056}" presName="compositeB" presStyleCnt="0"/>
      <dgm:spPr/>
    </dgm:pt>
    <dgm:pt modelId="{2DEB2A2C-9929-4D37-9719-9DCB75E56A9A}" type="pres">
      <dgm:prSet presAssocID="{35C7B54D-B755-4AE0-A44D-1384D5166056}" presName="textB" presStyleLbl="revTx" presStyleIdx="1" presStyleCnt="5">
        <dgm:presLayoutVars>
          <dgm:bulletEnabled val="1"/>
        </dgm:presLayoutVars>
      </dgm:prSet>
      <dgm:spPr/>
    </dgm:pt>
    <dgm:pt modelId="{4FB07941-3B19-4E94-95E9-DE8B7B00E392}" type="pres">
      <dgm:prSet presAssocID="{35C7B54D-B755-4AE0-A44D-1384D5166056}" presName="circleB" presStyleLbl="node1" presStyleIdx="1" presStyleCnt="5"/>
      <dgm:spPr/>
    </dgm:pt>
    <dgm:pt modelId="{0FBE011F-B7A5-450E-98EA-EDA2731B2965}" type="pres">
      <dgm:prSet presAssocID="{35C7B54D-B755-4AE0-A44D-1384D5166056}" presName="spaceB" presStyleCnt="0"/>
      <dgm:spPr/>
    </dgm:pt>
    <dgm:pt modelId="{8B1B53E4-F507-4085-BEFC-E71258D94974}" type="pres">
      <dgm:prSet presAssocID="{D1EAD6E8-4FF3-46AA-B785-4CE4A85281AA}" presName="space" presStyleCnt="0"/>
      <dgm:spPr/>
    </dgm:pt>
    <dgm:pt modelId="{0DFA0DCE-826C-49E8-853D-728BAE154D61}" type="pres">
      <dgm:prSet presAssocID="{C1F0633F-2365-4A35-A6B3-E1616EFA9EB6}" presName="compositeA" presStyleCnt="0"/>
      <dgm:spPr/>
    </dgm:pt>
    <dgm:pt modelId="{7A73B696-6C70-4164-9C6A-FD11E7306BCA}" type="pres">
      <dgm:prSet presAssocID="{C1F0633F-2365-4A35-A6B3-E1616EFA9EB6}" presName="textA" presStyleLbl="revTx" presStyleIdx="2" presStyleCnt="5">
        <dgm:presLayoutVars>
          <dgm:bulletEnabled val="1"/>
        </dgm:presLayoutVars>
      </dgm:prSet>
      <dgm:spPr/>
    </dgm:pt>
    <dgm:pt modelId="{E1D407EB-745A-4DD9-B1AD-5CAA32D11ADC}" type="pres">
      <dgm:prSet presAssocID="{C1F0633F-2365-4A35-A6B3-E1616EFA9EB6}" presName="circleA" presStyleLbl="node1" presStyleIdx="2" presStyleCnt="5"/>
      <dgm:spPr/>
    </dgm:pt>
    <dgm:pt modelId="{DE31720C-091D-4D05-AFAE-300C1DCF2997}" type="pres">
      <dgm:prSet presAssocID="{C1F0633F-2365-4A35-A6B3-E1616EFA9EB6}" presName="spaceA" presStyleCnt="0"/>
      <dgm:spPr/>
    </dgm:pt>
    <dgm:pt modelId="{769F34F3-73D7-41CB-AB98-2591DF072E3E}" type="pres">
      <dgm:prSet presAssocID="{27782B1D-3811-412C-A42E-E56AF8A170B8}" presName="space" presStyleCnt="0"/>
      <dgm:spPr/>
    </dgm:pt>
    <dgm:pt modelId="{83653AA4-C953-4109-8CA7-8D3A78D5E179}" type="pres">
      <dgm:prSet presAssocID="{4E8B1ED0-7391-4D9F-BA37-79FCADED78F6}" presName="compositeB" presStyleCnt="0"/>
      <dgm:spPr/>
    </dgm:pt>
    <dgm:pt modelId="{D72D95F5-F4F5-4B2F-B51B-E21D05C4784D}" type="pres">
      <dgm:prSet presAssocID="{4E8B1ED0-7391-4D9F-BA37-79FCADED78F6}" presName="textB" presStyleLbl="revTx" presStyleIdx="3" presStyleCnt="5">
        <dgm:presLayoutVars>
          <dgm:bulletEnabled val="1"/>
        </dgm:presLayoutVars>
      </dgm:prSet>
      <dgm:spPr/>
    </dgm:pt>
    <dgm:pt modelId="{962AFCE4-2143-4019-A8C0-18C7FE119D28}" type="pres">
      <dgm:prSet presAssocID="{4E8B1ED0-7391-4D9F-BA37-79FCADED78F6}" presName="circleB" presStyleLbl="node1" presStyleIdx="3" presStyleCnt="5"/>
      <dgm:spPr/>
    </dgm:pt>
    <dgm:pt modelId="{09E78618-29B4-4BE4-BCB2-05AADBDEFE75}" type="pres">
      <dgm:prSet presAssocID="{4E8B1ED0-7391-4D9F-BA37-79FCADED78F6}" presName="spaceB" presStyleCnt="0"/>
      <dgm:spPr/>
    </dgm:pt>
    <dgm:pt modelId="{C83A939A-CDA9-4126-AF52-C2A6C6C87134}" type="pres">
      <dgm:prSet presAssocID="{CBBF6AC9-5030-45BD-92C0-A863AF3F4D8A}" presName="space" presStyleCnt="0"/>
      <dgm:spPr/>
    </dgm:pt>
    <dgm:pt modelId="{B46A2784-8CE8-4654-9690-218DB17BBCD5}" type="pres">
      <dgm:prSet presAssocID="{A91CC129-1D89-4F05-8477-D9F751A655F8}" presName="compositeA" presStyleCnt="0"/>
      <dgm:spPr/>
    </dgm:pt>
    <dgm:pt modelId="{F02C8CDA-EC7D-40F3-A327-32013ED6E406}" type="pres">
      <dgm:prSet presAssocID="{A91CC129-1D89-4F05-8477-D9F751A655F8}" presName="textA" presStyleLbl="revTx" presStyleIdx="4" presStyleCnt="5">
        <dgm:presLayoutVars>
          <dgm:bulletEnabled val="1"/>
        </dgm:presLayoutVars>
      </dgm:prSet>
      <dgm:spPr/>
    </dgm:pt>
    <dgm:pt modelId="{F0136C80-12BA-4A6D-A182-9D306A311A25}" type="pres">
      <dgm:prSet presAssocID="{A91CC129-1D89-4F05-8477-D9F751A655F8}" presName="circleA" presStyleLbl="node1" presStyleIdx="4" presStyleCnt="5"/>
      <dgm:spPr/>
    </dgm:pt>
    <dgm:pt modelId="{0B255626-4BBF-4AA3-BF60-2D29EF799BF7}" type="pres">
      <dgm:prSet presAssocID="{A91CC129-1D89-4F05-8477-D9F751A655F8}" presName="spaceA" presStyleCnt="0"/>
      <dgm:spPr/>
    </dgm:pt>
  </dgm:ptLst>
  <dgm:cxnLst>
    <dgm:cxn modelId="{691EC136-54FC-46BC-B593-AE8EFCE574DA}" srcId="{86C77CF0-FFE9-48FC-80AC-7B88E7A003D2}" destId="{A91CC129-1D89-4F05-8477-D9F751A655F8}" srcOrd="4" destOrd="0" parTransId="{A376E4BD-FC4F-4957-8A37-5045A9B7A9D3}" sibTransId="{34E0DC90-8F96-47AD-866E-9512CBF901A2}"/>
    <dgm:cxn modelId="{808F8041-0E98-4169-9583-D16C238356F5}" type="presOf" srcId="{A91CC129-1D89-4F05-8477-D9F751A655F8}" destId="{F02C8CDA-EC7D-40F3-A327-32013ED6E406}" srcOrd="0" destOrd="0" presId="urn:microsoft.com/office/officeart/2005/8/layout/hProcess11"/>
    <dgm:cxn modelId="{EF051145-C2D2-42B5-A698-605D4AB55763}" srcId="{86C77CF0-FFE9-48FC-80AC-7B88E7A003D2}" destId="{66E4BAB8-48D4-4CC1-90E9-4896FBB21497}" srcOrd="0" destOrd="0" parTransId="{AEAD5950-C76D-46C3-BD78-F636A7A1CB32}" sibTransId="{BEBAF123-23F8-4630-8B79-CCCAE5BF4B9B}"/>
    <dgm:cxn modelId="{EB25606B-EA6C-472D-AA51-3F5757F5E301}" type="presOf" srcId="{C1F0633F-2365-4A35-A6B3-E1616EFA9EB6}" destId="{7A73B696-6C70-4164-9C6A-FD11E7306BCA}" srcOrd="0" destOrd="0" presId="urn:microsoft.com/office/officeart/2005/8/layout/hProcess11"/>
    <dgm:cxn modelId="{9323ED57-32B5-42E7-A4ED-4D0267C63813}" srcId="{86C77CF0-FFE9-48FC-80AC-7B88E7A003D2}" destId="{C1F0633F-2365-4A35-A6B3-E1616EFA9EB6}" srcOrd="2" destOrd="0" parTransId="{B993662F-450D-43FA-8E9A-FCE486550FBF}" sibTransId="{27782B1D-3811-412C-A42E-E56AF8A170B8}"/>
    <dgm:cxn modelId="{27E5DB86-F675-46C6-9CB3-CE3C45BBE3C2}" srcId="{86C77CF0-FFE9-48FC-80AC-7B88E7A003D2}" destId="{4E8B1ED0-7391-4D9F-BA37-79FCADED78F6}" srcOrd="3" destOrd="0" parTransId="{ADCF6E35-291B-47AF-B446-7EBB65452380}" sibTransId="{CBBF6AC9-5030-45BD-92C0-A863AF3F4D8A}"/>
    <dgm:cxn modelId="{86A9928D-0206-4517-8BBF-4A532EDFC86A}" type="presOf" srcId="{4E8B1ED0-7391-4D9F-BA37-79FCADED78F6}" destId="{D72D95F5-F4F5-4B2F-B51B-E21D05C4784D}" srcOrd="0" destOrd="0" presId="urn:microsoft.com/office/officeart/2005/8/layout/hProcess11"/>
    <dgm:cxn modelId="{5D4403B7-215F-450F-A9FF-C8D36A59C7C9}" srcId="{86C77CF0-FFE9-48FC-80AC-7B88E7A003D2}" destId="{35C7B54D-B755-4AE0-A44D-1384D5166056}" srcOrd="1" destOrd="0" parTransId="{C3145074-CFE3-4159-A807-50B7F19ADFD5}" sibTransId="{D1EAD6E8-4FF3-46AA-B785-4CE4A85281AA}"/>
    <dgm:cxn modelId="{EF1CAECF-0F06-467E-B9C4-D63C5C169339}" type="presOf" srcId="{35C7B54D-B755-4AE0-A44D-1384D5166056}" destId="{2DEB2A2C-9929-4D37-9719-9DCB75E56A9A}" srcOrd="0" destOrd="0" presId="urn:microsoft.com/office/officeart/2005/8/layout/hProcess11"/>
    <dgm:cxn modelId="{FC61E3DD-82B9-40AB-A321-78870A033AEA}" type="presOf" srcId="{66E4BAB8-48D4-4CC1-90E9-4896FBB21497}" destId="{990AE138-9385-4662-8AE8-54C78DB0B4B5}" srcOrd="0" destOrd="0" presId="urn:microsoft.com/office/officeart/2005/8/layout/hProcess11"/>
    <dgm:cxn modelId="{0259B4ED-1C7E-4C8B-A3D7-391ACE71F0FF}" type="presOf" srcId="{86C77CF0-FFE9-48FC-80AC-7B88E7A003D2}" destId="{FAB4D36F-5DD8-4FA6-B787-B3CBEEAA5818}" srcOrd="0" destOrd="0" presId="urn:microsoft.com/office/officeart/2005/8/layout/hProcess11"/>
    <dgm:cxn modelId="{A204CB3B-8905-42D5-B51E-E0C03250F202}" type="presParOf" srcId="{FAB4D36F-5DD8-4FA6-B787-B3CBEEAA5818}" destId="{F36D16A7-8057-4391-A9CD-375C20B21FC5}" srcOrd="0" destOrd="0" presId="urn:microsoft.com/office/officeart/2005/8/layout/hProcess11"/>
    <dgm:cxn modelId="{C9CD57FE-AE87-4129-9762-9C8D43B5415C}" type="presParOf" srcId="{FAB4D36F-5DD8-4FA6-B787-B3CBEEAA5818}" destId="{08A091E4-A574-4556-A338-9345F5BC707B}" srcOrd="1" destOrd="0" presId="urn:microsoft.com/office/officeart/2005/8/layout/hProcess11"/>
    <dgm:cxn modelId="{7104A2AD-8039-48E0-8B8D-A33BE250B56A}" type="presParOf" srcId="{08A091E4-A574-4556-A338-9345F5BC707B}" destId="{0D504151-6D48-4D65-A6F1-91189628B182}" srcOrd="0" destOrd="0" presId="urn:microsoft.com/office/officeart/2005/8/layout/hProcess11"/>
    <dgm:cxn modelId="{63224FD5-749B-464C-AF34-306B30B706FA}" type="presParOf" srcId="{0D504151-6D48-4D65-A6F1-91189628B182}" destId="{990AE138-9385-4662-8AE8-54C78DB0B4B5}" srcOrd="0" destOrd="0" presId="urn:microsoft.com/office/officeart/2005/8/layout/hProcess11"/>
    <dgm:cxn modelId="{691F3E23-5AD1-47C1-8CE9-8CD0A3672F40}" type="presParOf" srcId="{0D504151-6D48-4D65-A6F1-91189628B182}" destId="{5D7AF33F-D495-4D29-8425-BAE7747BD1A2}" srcOrd="1" destOrd="0" presId="urn:microsoft.com/office/officeart/2005/8/layout/hProcess11"/>
    <dgm:cxn modelId="{4C842A86-B916-41E5-ACB1-0A12FAFBB5E0}" type="presParOf" srcId="{0D504151-6D48-4D65-A6F1-91189628B182}" destId="{1A48A41D-6479-4C33-B482-762B103B9CD4}" srcOrd="2" destOrd="0" presId="urn:microsoft.com/office/officeart/2005/8/layout/hProcess11"/>
    <dgm:cxn modelId="{43F564D8-3300-44B0-9E66-6616F457087E}" type="presParOf" srcId="{08A091E4-A574-4556-A338-9345F5BC707B}" destId="{8347CCC6-8641-4F1B-9F65-23D58F0E889E}" srcOrd="1" destOrd="0" presId="urn:microsoft.com/office/officeart/2005/8/layout/hProcess11"/>
    <dgm:cxn modelId="{FB8255C2-B54B-4D9A-B2AB-0DF4483F4EB8}" type="presParOf" srcId="{08A091E4-A574-4556-A338-9345F5BC707B}" destId="{9BF22E1D-F154-4DE3-8E3B-FE0E2F5CC556}" srcOrd="2" destOrd="0" presId="urn:microsoft.com/office/officeart/2005/8/layout/hProcess11"/>
    <dgm:cxn modelId="{733AAC78-45C7-47AC-ADDB-03C6774A2130}" type="presParOf" srcId="{9BF22E1D-F154-4DE3-8E3B-FE0E2F5CC556}" destId="{2DEB2A2C-9929-4D37-9719-9DCB75E56A9A}" srcOrd="0" destOrd="0" presId="urn:microsoft.com/office/officeart/2005/8/layout/hProcess11"/>
    <dgm:cxn modelId="{78B621AA-6193-4BE2-B7B1-5A7D38790929}" type="presParOf" srcId="{9BF22E1D-F154-4DE3-8E3B-FE0E2F5CC556}" destId="{4FB07941-3B19-4E94-95E9-DE8B7B00E392}" srcOrd="1" destOrd="0" presId="urn:microsoft.com/office/officeart/2005/8/layout/hProcess11"/>
    <dgm:cxn modelId="{C6D00827-D10B-418E-BCF9-7EBA4000D868}" type="presParOf" srcId="{9BF22E1D-F154-4DE3-8E3B-FE0E2F5CC556}" destId="{0FBE011F-B7A5-450E-98EA-EDA2731B2965}" srcOrd="2" destOrd="0" presId="urn:microsoft.com/office/officeart/2005/8/layout/hProcess11"/>
    <dgm:cxn modelId="{55ED51A1-8A3D-4E95-8BEF-DC63C5DA5864}" type="presParOf" srcId="{08A091E4-A574-4556-A338-9345F5BC707B}" destId="{8B1B53E4-F507-4085-BEFC-E71258D94974}" srcOrd="3" destOrd="0" presId="urn:microsoft.com/office/officeart/2005/8/layout/hProcess11"/>
    <dgm:cxn modelId="{A2D46FC8-EE9D-4F0E-90DF-574020C5314B}" type="presParOf" srcId="{08A091E4-A574-4556-A338-9345F5BC707B}" destId="{0DFA0DCE-826C-49E8-853D-728BAE154D61}" srcOrd="4" destOrd="0" presId="urn:microsoft.com/office/officeart/2005/8/layout/hProcess11"/>
    <dgm:cxn modelId="{3E35F263-FF09-427B-A3DE-D269EB36FA79}" type="presParOf" srcId="{0DFA0DCE-826C-49E8-853D-728BAE154D61}" destId="{7A73B696-6C70-4164-9C6A-FD11E7306BCA}" srcOrd="0" destOrd="0" presId="urn:microsoft.com/office/officeart/2005/8/layout/hProcess11"/>
    <dgm:cxn modelId="{2287CDBE-1033-4A49-BC21-8FB947D17F17}" type="presParOf" srcId="{0DFA0DCE-826C-49E8-853D-728BAE154D61}" destId="{E1D407EB-745A-4DD9-B1AD-5CAA32D11ADC}" srcOrd="1" destOrd="0" presId="urn:microsoft.com/office/officeart/2005/8/layout/hProcess11"/>
    <dgm:cxn modelId="{2D517CAC-B181-4789-832D-0AAC7F6F872C}" type="presParOf" srcId="{0DFA0DCE-826C-49E8-853D-728BAE154D61}" destId="{DE31720C-091D-4D05-AFAE-300C1DCF2997}" srcOrd="2" destOrd="0" presId="urn:microsoft.com/office/officeart/2005/8/layout/hProcess11"/>
    <dgm:cxn modelId="{BEC4051C-F578-4DA8-B8B1-E3D5F3EC0FD5}" type="presParOf" srcId="{08A091E4-A574-4556-A338-9345F5BC707B}" destId="{769F34F3-73D7-41CB-AB98-2591DF072E3E}" srcOrd="5" destOrd="0" presId="urn:microsoft.com/office/officeart/2005/8/layout/hProcess11"/>
    <dgm:cxn modelId="{2D4FA3D6-C8B6-48C7-883E-9F2F956F64AE}" type="presParOf" srcId="{08A091E4-A574-4556-A338-9345F5BC707B}" destId="{83653AA4-C953-4109-8CA7-8D3A78D5E179}" srcOrd="6" destOrd="0" presId="urn:microsoft.com/office/officeart/2005/8/layout/hProcess11"/>
    <dgm:cxn modelId="{274BB87D-12C4-4430-B55A-CF3B6B083311}" type="presParOf" srcId="{83653AA4-C953-4109-8CA7-8D3A78D5E179}" destId="{D72D95F5-F4F5-4B2F-B51B-E21D05C4784D}" srcOrd="0" destOrd="0" presId="urn:microsoft.com/office/officeart/2005/8/layout/hProcess11"/>
    <dgm:cxn modelId="{B82482D3-B997-45B0-A107-7F0AA55804AD}" type="presParOf" srcId="{83653AA4-C953-4109-8CA7-8D3A78D5E179}" destId="{962AFCE4-2143-4019-A8C0-18C7FE119D28}" srcOrd="1" destOrd="0" presId="urn:microsoft.com/office/officeart/2005/8/layout/hProcess11"/>
    <dgm:cxn modelId="{05028F46-5939-4AB4-8C2D-4F135B0A15A4}" type="presParOf" srcId="{83653AA4-C953-4109-8CA7-8D3A78D5E179}" destId="{09E78618-29B4-4BE4-BCB2-05AADBDEFE75}" srcOrd="2" destOrd="0" presId="urn:microsoft.com/office/officeart/2005/8/layout/hProcess11"/>
    <dgm:cxn modelId="{7057D088-6335-40F0-90F3-F2E5FDBCC219}" type="presParOf" srcId="{08A091E4-A574-4556-A338-9345F5BC707B}" destId="{C83A939A-CDA9-4126-AF52-C2A6C6C87134}" srcOrd="7" destOrd="0" presId="urn:microsoft.com/office/officeart/2005/8/layout/hProcess11"/>
    <dgm:cxn modelId="{C5C69982-705B-4667-BFF7-A91D0328699A}" type="presParOf" srcId="{08A091E4-A574-4556-A338-9345F5BC707B}" destId="{B46A2784-8CE8-4654-9690-218DB17BBCD5}" srcOrd="8" destOrd="0" presId="urn:microsoft.com/office/officeart/2005/8/layout/hProcess11"/>
    <dgm:cxn modelId="{9B0D9746-3A1A-4349-B896-82937F24ED5D}" type="presParOf" srcId="{B46A2784-8CE8-4654-9690-218DB17BBCD5}" destId="{F02C8CDA-EC7D-40F3-A327-32013ED6E406}" srcOrd="0" destOrd="0" presId="urn:microsoft.com/office/officeart/2005/8/layout/hProcess11"/>
    <dgm:cxn modelId="{4EEB82D3-2761-404B-8927-851D0B51F5A8}" type="presParOf" srcId="{B46A2784-8CE8-4654-9690-218DB17BBCD5}" destId="{F0136C80-12BA-4A6D-A182-9D306A311A25}" srcOrd="1" destOrd="0" presId="urn:microsoft.com/office/officeart/2005/8/layout/hProcess11"/>
    <dgm:cxn modelId="{51D19B11-AB05-4E19-85CF-68EFFEEE6B3B}" type="presParOf" srcId="{B46A2784-8CE8-4654-9690-218DB17BBCD5}" destId="{0B255626-4BBF-4AA3-BF60-2D29EF799BF7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1C1E6A-5534-4F15-B610-82C3CCE2B049}">
      <dsp:nvSpPr>
        <dsp:cNvPr id="0" name=""/>
        <dsp:cNvSpPr/>
      </dsp:nvSpPr>
      <dsp:spPr>
        <a:xfrm rot="5400000">
          <a:off x="-335579" y="339079"/>
          <a:ext cx="2237193" cy="156603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500" kern="1200" dirty="0"/>
            <a:t>Larutan standar primer </a:t>
          </a:r>
        </a:p>
      </dsp:txBody>
      <dsp:txXfrm rot="-5400000">
        <a:off x="1" y="786518"/>
        <a:ext cx="1566035" cy="671158"/>
      </dsp:txXfrm>
    </dsp:sp>
    <dsp:sp modelId="{CF241938-5678-4B85-BAED-09FB42B87CD5}">
      <dsp:nvSpPr>
        <dsp:cNvPr id="0" name=""/>
        <dsp:cNvSpPr/>
      </dsp:nvSpPr>
      <dsp:spPr>
        <a:xfrm rot="5400000">
          <a:off x="3411904" y="-1842368"/>
          <a:ext cx="1454175" cy="514591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272" tIns="35560" rIns="35560" bIns="35560" numCol="1" spcCol="1270" anchor="ctr" anchorCtr="0">
          <a:noAutofit/>
        </a:bodyPr>
        <a:lstStyle/>
        <a:p>
          <a:pPr marL="285750" lvl="1" indent="-285750" algn="l" defTabSz="2489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5600" kern="1200" dirty="0"/>
            <a:t>Zn</a:t>
          </a:r>
          <a:r>
            <a:rPr lang="id-ID" sz="5600" kern="1200" baseline="30000" dirty="0"/>
            <a:t>2+</a:t>
          </a:r>
          <a:r>
            <a:rPr lang="id-ID" sz="5600" kern="1200" dirty="0"/>
            <a:t>, Mg</a:t>
          </a:r>
          <a:r>
            <a:rPr lang="id-ID" sz="5600" kern="1200" baseline="30000" dirty="0"/>
            <a:t>2+</a:t>
          </a:r>
          <a:endParaRPr lang="id-ID" sz="5600" kern="1200" dirty="0"/>
        </a:p>
      </dsp:txBody>
      <dsp:txXfrm rot="-5400000">
        <a:off x="1566035" y="74488"/>
        <a:ext cx="5074927" cy="1312201"/>
      </dsp:txXfrm>
    </dsp:sp>
    <dsp:sp modelId="{61250F83-7817-4D44-ABF3-D073E0C2F4E3}">
      <dsp:nvSpPr>
        <dsp:cNvPr id="0" name=""/>
        <dsp:cNvSpPr/>
      </dsp:nvSpPr>
      <dsp:spPr>
        <a:xfrm rot="5400000">
          <a:off x="-335579" y="2290646"/>
          <a:ext cx="2237193" cy="156603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500" kern="1200" dirty="0"/>
            <a:t>Larutan standar sekunder</a:t>
          </a:r>
          <a:r>
            <a:rPr lang="id-ID" sz="1500" kern="1200" baseline="30000" dirty="0"/>
            <a:t> </a:t>
          </a:r>
          <a:endParaRPr lang="id-ID" sz="1500" kern="1200" dirty="0"/>
        </a:p>
      </dsp:txBody>
      <dsp:txXfrm rot="-5400000">
        <a:off x="1" y="2738085"/>
        <a:ext cx="1566035" cy="671158"/>
      </dsp:txXfrm>
    </dsp:sp>
    <dsp:sp modelId="{57CDA728-F46F-4DC8-98AD-39BE8C091E9C}">
      <dsp:nvSpPr>
        <dsp:cNvPr id="0" name=""/>
        <dsp:cNvSpPr/>
      </dsp:nvSpPr>
      <dsp:spPr>
        <a:xfrm rot="5400000">
          <a:off x="3411904" y="109198"/>
          <a:ext cx="1454175" cy="514591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8272" tIns="35560" rIns="35560" bIns="35560" numCol="1" spcCol="1270" anchor="ctr" anchorCtr="0">
          <a:noAutofit/>
        </a:bodyPr>
        <a:lstStyle/>
        <a:p>
          <a:pPr marL="285750" lvl="1" indent="-285750" algn="l" defTabSz="2489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5600" kern="1200"/>
            <a:t>Na</a:t>
          </a:r>
          <a:r>
            <a:rPr lang="id-ID" sz="5600" kern="1200" baseline="-25000"/>
            <a:t>2</a:t>
          </a:r>
          <a:r>
            <a:rPr lang="id-ID" sz="5600" kern="1200"/>
            <a:t>EDTA</a:t>
          </a:r>
        </a:p>
      </dsp:txBody>
      <dsp:txXfrm rot="-5400000">
        <a:off x="1566035" y="2026055"/>
        <a:ext cx="5074927" cy="13122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0F12C0-574F-46B9-B8AD-FF790C006B47}">
      <dsp:nvSpPr>
        <dsp:cNvPr id="0" name=""/>
        <dsp:cNvSpPr/>
      </dsp:nvSpPr>
      <dsp:spPr>
        <a:xfrm>
          <a:off x="0" y="0"/>
          <a:ext cx="8229600" cy="1801177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5000" kern="1200" dirty="0"/>
            <a:t>Jenis Titrasi Kompleksometri</a:t>
          </a:r>
        </a:p>
      </dsp:txBody>
      <dsp:txXfrm>
        <a:off x="0" y="0"/>
        <a:ext cx="8229600" cy="1801177"/>
      </dsp:txXfrm>
    </dsp:sp>
    <dsp:sp modelId="{B64BEE8F-175B-4277-A3E1-A12FC45C10FD}">
      <dsp:nvSpPr>
        <dsp:cNvPr id="0" name=""/>
        <dsp:cNvSpPr/>
      </dsp:nvSpPr>
      <dsp:spPr>
        <a:xfrm>
          <a:off x="0" y="1801177"/>
          <a:ext cx="2057399" cy="37824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Titrasi langsung</a:t>
          </a:r>
        </a:p>
      </dsp:txBody>
      <dsp:txXfrm>
        <a:off x="0" y="1801177"/>
        <a:ext cx="2057399" cy="3782472"/>
      </dsp:txXfrm>
    </dsp:sp>
    <dsp:sp modelId="{6181C62F-7DA1-411D-9D65-C695E7C85DF7}">
      <dsp:nvSpPr>
        <dsp:cNvPr id="0" name=""/>
        <dsp:cNvSpPr/>
      </dsp:nvSpPr>
      <dsp:spPr>
        <a:xfrm>
          <a:off x="2057400" y="1801177"/>
          <a:ext cx="2057399" cy="37824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Titrasi tidak langsung</a:t>
          </a:r>
        </a:p>
      </dsp:txBody>
      <dsp:txXfrm>
        <a:off x="2057400" y="1801177"/>
        <a:ext cx="2057399" cy="3782472"/>
      </dsp:txXfrm>
    </dsp:sp>
    <dsp:sp modelId="{C47AACB7-523E-4524-8CD9-1130BF7659E9}">
      <dsp:nvSpPr>
        <dsp:cNvPr id="0" name=""/>
        <dsp:cNvSpPr/>
      </dsp:nvSpPr>
      <dsp:spPr>
        <a:xfrm>
          <a:off x="4114800" y="1801177"/>
          <a:ext cx="2057399" cy="37824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Substitusi/pengusiran</a:t>
          </a:r>
        </a:p>
      </dsp:txBody>
      <dsp:txXfrm>
        <a:off x="4114800" y="1801177"/>
        <a:ext cx="2057399" cy="3782472"/>
      </dsp:txXfrm>
    </dsp:sp>
    <dsp:sp modelId="{F6E8B356-7116-4387-ACAA-B260D77568A8}">
      <dsp:nvSpPr>
        <dsp:cNvPr id="0" name=""/>
        <dsp:cNvSpPr/>
      </dsp:nvSpPr>
      <dsp:spPr>
        <a:xfrm>
          <a:off x="6172199" y="1801177"/>
          <a:ext cx="2057399" cy="37824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400" kern="1200" dirty="0"/>
            <a:t>Titrasi asam basa</a:t>
          </a:r>
        </a:p>
      </dsp:txBody>
      <dsp:txXfrm>
        <a:off x="6172199" y="1801177"/>
        <a:ext cx="2057399" cy="3782472"/>
      </dsp:txXfrm>
    </dsp:sp>
    <dsp:sp modelId="{E1838A04-464B-4784-BCDC-35696A89827F}">
      <dsp:nvSpPr>
        <dsp:cNvPr id="0" name=""/>
        <dsp:cNvSpPr/>
      </dsp:nvSpPr>
      <dsp:spPr>
        <a:xfrm>
          <a:off x="0" y="5583650"/>
          <a:ext cx="8229600" cy="420274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6D16A7-8057-4391-A9CD-375C20B21FC5}">
      <dsp:nvSpPr>
        <dsp:cNvPr id="0" name=""/>
        <dsp:cNvSpPr/>
      </dsp:nvSpPr>
      <dsp:spPr>
        <a:xfrm>
          <a:off x="0" y="1258728"/>
          <a:ext cx="6711950" cy="1678304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0AE138-9385-4662-8AE8-54C78DB0B4B5}">
      <dsp:nvSpPr>
        <dsp:cNvPr id="0" name=""/>
        <dsp:cNvSpPr/>
      </dsp:nvSpPr>
      <dsp:spPr>
        <a:xfrm>
          <a:off x="2654" y="0"/>
          <a:ext cx="1160662" cy="16783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b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PEMBUATAN LARUTAN STANDAR PRIMER DAN SEKUNDER</a:t>
          </a:r>
          <a:endParaRPr lang="en-US" sz="1100" kern="1200"/>
        </a:p>
      </dsp:txBody>
      <dsp:txXfrm>
        <a:off x="2654" y="0"/>
        <a:ext cx="1160662" cy="1678304"/>
      </dsp:txXfrm>
    </dsp:sp>
    <dsp:sp modelId="{5D7AF33F-D495-4D29-8425-BAE7747BD1A2}">
      <dsp:nvSpPr>
        <dsp:cNvPr id="0" name=""/>
        <dsp:cNvSpPr/>
      </dsp:nvSpPr>
      <dsp:spPr>
        <a:xfrm>
          <a:off x="373197" y="1888092"/>
          <a:ext cx="419576" cy="41957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2A2C-9929-4D37-9719-9DCB75E56A9A}">
      <dsp:nvSpPr>
        <dsp:cNvPr id="0" name=""/>
        <dsp:cNvSpPr/>
      </dsp:nvSpPr>
      <dsp:spPr>
        <a:xfrm>
          <a:off x="1221350" y="2517457"/>
          <a:ext cx="1160662" cy="16783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PEMBAKUAN LARUTAN STANDAR SEKUNDER</a:t>
          </a:r>
          <a:endParaRPr lang="en-US" sz="1100" kern="1200"/>
        </a:p>
      </dsp:txBody>
      <dsp:txXfrm>
        <a:off x="1221350" y="2517457"/>
        <a:ext cx="1160662" cy="1678304"/>
      </dsp:txXfrm>
    </dsp:sp>
    <dsp:sp modelId="{4FB07941-3B19-4E94-95E9-DE8B7B00E392}">
      <dsp:nvSpPr>
        <dsp:cNvPr id="0" name=""/>
        <dsp:cNvSpPr/>
      </dsp:nvSpPr>
      <dsp:spPr>
        <a:xfrm>
          <a:off x="1591893" y="1888092"/>
          <a:ext cx="419576" cy="419576"/>
        </a:xfrm>
        <a:prstGeom prst="ellipse">
          <a:avLst/>
        </a:prstGeom>
        <a:solidFill>
          <a:schemeClr val="accent2">
            <a:hueOff val="338703"/>
            <a:satOff val="-1658"/>
            <a:lumOff val="93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73B696-6C70-4164-9C6A-FD11E7306BCA}">
      <dsp:nvSpPr>
        <dsp:cNvPr id="0" name=""/>
        <dsp:cNvSpPr/>
      </dsp:nvSpPr>
      <dsp:spPr>
        <a:xfrm>
          <a:off x="2440046" y="0"/>
          <a:ext cx="1160662" cy="16783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b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PENETAPAN KADAR SAMPEL</a:t>
          </a:r>
          <a:endParaRPr lang="en-US" sz="1100" kern="1200"/>
        </a:p>
      </dsp:txBody>
      <dsp:txXfrm>
        <a:off x="2440046" y="0"/>
        <a:ext cx="1160662" cy="1678304"/>
      </dsp:txXfrm>
    </dsp:sp>
    <dsp:sp modelId="{E1D407EB-745A-4DD9-B1AD-5CAA32D11ADC}">
      <dsp:nvSpPr>
        <dsp:cNvPr id="0" name=""/>
        <dsp:cNvSpPr/>
      </dsp:nvSpPr>
      <dsp:spPr>
        <a:xfrm>
          <a:off x="2810589" y="1888092"/>
          <a:ext cx="419576" cy="419576"/>
        </a:xfrm>
        <a:prstGeom prst="ellipse">
          <a:avLst/>
        </a:prstGeom>
        <a:solidFill>
          <a:schemeClr val="accent2">
            <a:hueOff val="677407"/>
            <a:satOff val="-3316"/>
            <a:lumOff val="186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2D95F5-F4F5-4B2F-B51B-E21D05C4784D}">
      <dsp:nvSpPr>
        <dsp:cNvPr id="0" name=""/>
        <dsp:cNvSpPr/>
      </dsp:nvSpPr>
      <dsp:spPr>
        <a:xfrm>
          <a:off x="3658741" y="2517457"/>
          <a:ext cx="1160662" cy="16783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t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PERHITUNGAN</a:t>
          </a:r>
          <a:endParaRPr lang="en-US" sz="1100" kern="1200" dirty="0"/>
        </a:p>
      </dsp:txBody>
      <dsp:txXfrm>
        <a:off x="3658741" y="2517457"/>
        <a:ext cx="1160662" cy="1678304"/>
      </dsp:txXfrm>
    </dsp:sp>
    <dsp:sp modelId="{962AFCE4-2143-4019-A8C0-18C7FE119D28}">
      <dsp:nvSpPr>
        <dsp:cNvPr id="0" name=""/>
        <dsp:cNvSpPr/>
      </dsp:nvSpPr>
      <dsp:spPr>
        <a:xfrm>
          <a:off x="4029285" y="1888092"/>
          <a:ext cx="419576" cy="419576"/>
        </a:xfrm>
        <a:prstGeom prst="ellipse">
          <a:avLst/>
        </a:prstGeom>
        <a:solidFill>
          <a:schemeClr val="accent2">
            <a:hueOff val="1016110"/>
            <a:satOff val="-4974"/>
            <a:lumOff val="279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2C8CDA-EC7D-40F3-A327-32013ED6E406}">
      <dsp:nvSpPr>
        <dsp:cNvPr id="0" name=""/>
        <dsp:cNvSpPr/>
      </dsp:nvSpPr>
      <dsp:spPr>
        <a:xfrm>
          <a:off x="4877437" y="0"/>
          <a:ext cx="1160662" cy="16783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78232" rIns="78232" bIns="78232" numCol="1" spcCol="1270" anchor="b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PELAPORAN HASIL</a:t>
          </a:r>
          <a:endParaRPr lang="en-US" sz="1100" kern="1200"/>
        </a:p>
      </dsp:txBody>
      <dsp:txXfrm>
        <a:off x="4877437" y="0"/>
        <a:ext cx="1160662" cy="1678304"/>
      </dsp:txXfrm>
    </dsp:sp>
    <dsp:sp modelId="{F0136C80-12BA-4A6D-A182-9D306A311A25}">
      <dsp:nvSpPr>
        <dsp:cNvPr id="0" name=""/>
        <dsp:cNvSpPr/>
      </dsp:nvSpPr>
      <dsp:spPr>
        <a:xfrm>
          <a:off x="5247980" y="1888092"/>
          <a:ext cx="419576" cy="419576"/>
        </a:xfrm>
        <a:prstGeom prst="ellipse">
          <a:avLst/>
        </a:prstGeom>
        <a:solidFill>
          <a:schemeClr val="accent2">
            <a:hueOff val="1354814"/>
            <a:satOff val="-6632"/>
            <a:lumOff val="372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03261-2CC2-4D5F-ADDE-6F8D0FA5F2E8}" type="datetimeFigureOut">
              <a:rPr lang="en-US" smtClean="0"/>
              <a:pPr/>
              <a:t>10/1/2021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0D5ED-FFE3-4909-8F31-2494CF767B8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00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0D5ED-FFE3-4909-8F31-2494CF767B8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81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C9ADF-B955-4C3C-8209-84751305DE6D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7C9ADF-B955-4C3C-8209-84751305DE6D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srgbClr val="00336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B93E120-B543-45F4-B520-F0C597D1B42F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300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91E8907-FCB1-44E8-95C5-E8287D8E822F}" type="slidenum">
              <a:rPr lang="en-US" smtClean="0">
                <a:solidFill>
                  <a:srgbClr val="003366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61029"/>
      </p:ext>
    </p:extLst>
  </p:cSld>
  <p:clrMapOvr>
    <a:masterClrMapping/>
  </p:clrMapOvr>
  <p:hf sldNum="0"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91E8907-FCB1-44E8-95C5-E8287D8E822F}" type="slidenum">
              <a:rPr lang="en-US" smtClean="0">
                <a:solidFill>
                  <a:srgbClr val="003366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006008"/>
      </p:ext>
    </p:extLst>
  </p:cSld>
  <p:clrMapOvr>
    <a:masterClrMapping/>
  </p:clrMapOvr>
  <p:hf sldNum="0"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91E8907-FCB1-44E8-95C5-E8287D8E822F}" type="slidenum">
              <a:rPr lang="en-US" smtClean="0">
                <a:solidFill>
                  <a:srgbClr val="003366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68872691"/>
      </p:ext>
    </p:extLst>
  </p:cSld>
  <p:clrMapOvr>
    <a:masterClrMapping/>
  </p:clrMapOvr>
  <p:hf sldNum="0"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91E8907-FCB1-44E8-95C5-E8287D8E822F}" type="slidenum">
              <a:rPr lang="en-US" smtClean="0">
                <a:solidFill>
                  <a:srgbClr val="003366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496079"/>
      </p:ext>
    </p:extLst>
  </p:cSld>
  <p:clrMapOvr>
    <a:masterClrMapping/>
  </p:clrMapOvr>
  <p:hf sldNum="0"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91E8907-FCB1-44E8-95C5-E8287D8E822F}" type="slidenum">
              <a:rPr lang="en-US" smtClean="0">
                <a:solidFill>
                  <a:srgbClr val="003366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694334"/>
      </p:ext>
    </p:extLst>
  </p:cSld>
  <p:clrMapOvr>
    <a:masterClrMapping/>
  </p:clrMapOvr>
  <p:hf sldNum="0"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91E8907-FCB1-44E8-95C5-E8287D8E822F}" type="slidenum">
              <a:rPr lang="en-US" smtClean="0">
                <a:solidFill>
                  <a:srgbClr val="003366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948700"/>
      </p:ext>
    </p:extLst>
  </p:cSld>
  <p:clrMapOvr>
    <a:masterClrMapping/>
  </p:clrMapOvr>
  <p:hf sldNum="0"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5BDA023-66C2-40B1-8F42-EACD1A19B820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5578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BE6AFC-232A-4EEB-A449-C72A87BE304F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189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1ACF69A-5BF3-422F-930C-F232C5873275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854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34832F-E087-427C-83E9-3CE3123E9CE5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2937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7CBBDF7-026C-42C8-8749-0FA069C3D4C6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400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B417134-3F9E-4477-AA08-9090B1CB5FAB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45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90F2E73-BC58-4BFE-86B4-C17B8549EBBA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608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76428F-CF47-4C2C-923C-F8DDDB51B1AA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549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20338AD-9F7D-4688-96D7-3235DD090676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740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3EA861-3C61-4E74-B20F-80CE9FD3B4A9}" type="slidenum">
              <a:rPr lang="en-US" smtClean="0">
                <a:solidFill>
                  <a:srgbClr val="003366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0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91E8907-FCB1-44E8-95C5-E8287D8E822F}" type="slidenum">
              <a:rPr lang="en-US" smtClean="0">
                <a:solidFill>
                  <a:srgbClr val="003366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2613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  <p:sldLayoutId id="2147483774" r:id="rId17"/>
  </p:sldLayoutIdLst>
  <p:hf sldNum="0" hdr="0"/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19.wav"/><Relationship Id="rId1" Type="http://schemas.microsoft.com/office/2007/relationships/media" Target="../media/media19.wav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wav"/><Relationship Id="rId1" Type="http://schemas.microsoft.com/office/2007/relationships/media" Target="../media/media20.wav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wav"/><Relationship Id="rId1" Type="http://schemas.microsoft.com/office/2007/relationships/media" Target="../media/media21.wa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TITRASI KOMPLEKSOMETRI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KIMIA  ANALISIS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58674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Rectangle 2"/>
          <p:cNvSpPr>
            <a:spLocks noGrp="1" noChangeArrowheads="1"/>
          </p:cNvSpPr>
          <p:nvPr>
            <p:ph idx="1"/>
          </p:nvPr>
        </p:nvSpPr>
        <p:spPr>
          <a:xfrm>
            <a:off x="0" y="304800"/>
            <a:ext cx="8915400" cy="6054725"/>
          </a:xfrm>
        </p:spPr>
        <p:txBody>
          <a:bodyPr>
            <a:normAutofit/>
          </a:bodyPr>
          <a:lstStyle/>
          <a:p>
            <a:pPr marL="609600" indent="-60960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sz="2400" dirty="0">
                <a:solidFill>
                  <a:srgbClr val="FFFF66"/>
                </a:solidFill>
              </a:rPr>
              <a:t>:</a:t>
            </a:r>
          </a:p>
          <a:p>
            <a:pPr marL="609600" indent="-60960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>
                <a:solidFill>
                  <a:schemeClr val="hlink"/>
                </a:solidFill>
              </a:rPr>
              <a:t>1- TITRASI LANGSUNG</a:t>
            </a:r>
          </a:p>
          <a:p>
            <a:pPr marL="609600" lvl="0" indent="-609600">
              <a:lnSpc>
                <a:spcPct val="90000"/>
              </a:lnSpc>
              <a:buClr>
                <a:prstClr val="white">
                  <a:shade val="95000"/>
                </a:prstClr>
              </a:buClr>
            </a:pPr>
            <a:r>
              <a:rPr lang="en-US" dirty="0" err="1">
                <a:solidFill>
                  <a:prstClr val="white"/>
                </a:solidFill>
              </a:rPr>
              <a:t>Dititrasi</a:t>
            </a:r>
            <a:r>
              <a:rPr lang="en-US" dirty="0">
                <a:solidFill>
                  <a:prstClr val="white"/>
                </a:solidFill>
              </a:rPr>
              <a:t> </a:t>
            </a:r>
            <a:r>
              <a:rPr lang="en-US" dirty="0" err="1">
                <a:solidFill>
                  <a:prstClr val="white"/>
                </a:solidFill>
              </a:rPr>
              <a:t>langsung</a:t>
            </a:r>
            <a:r>
              <a:rPr lang="en-US" dirty="0">
                <a:solidFill>
                  <a:prstClr val="white"/>
                </a:solidFill>
              </a:rPr>
              <a:t> </a:t>
            </a:r>
            <a:r>
              <a:rPr lang="en-US" dirty="0" err="1">
                <a:solidFill>
                  <a:prstClr val="white"/>
                </a:solidFill>
              </a:rPr>
              <a:t>dengan</a:t>
            </a:r>
            <a:r>
              <a:rPr lang="en-US" dirty="0">
                <a:solidFill>
                  <a:prstClr val="white"/>
                </a:solidFill>
              </a:rPr>
              <a:t> EDTA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dirty="0"/>
              <a:t>Ion </a:t>
            </a:r>
            <a:r>
              <a:rPr lang="en-US" dirty="0" err="1"/>
              <a:t>logam</a:t>
            </a:r>
            <a:r>
              <a:rPr lang="en-US" dirty="0"/>
              <a:t> yang </a:t>
            </a:r>
            <a:r>
              <a:rPr lang="en-US" dirty="0" err="1"/>
              <a:t>ditentukan</a:t>
            </a:r>
            <a:r>
              <a:rPr lang="en-US" dirty="0"/>
              <a:t> </a:t>
            </a:r>
            <a:r>
              <a:rPr lang="en-US" dirty="0" err="1"/>
              <a:t>diatur</a:t>
            </a:r>
            <a:r>
              <a:rPr lang="en-US" dirty="0"/>
              <a:t> </a:t>
            </a:r>
            <a:r>
              <a:rPr lang="en-US" dirty="0" err="1"/>
              <a:t>pHnya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bufer</a:t>
            </a:r>
            <a:r>
              <a:rPr lang="en-US" dirty="0"/>
              <a:t> </a:t>
            </a:r>
            <a:r>
              <a:rPr lang="en-US" dirty="0" err="1"/>
              <a:t>salmiak</a:t>
            </a:r>
            <a:r>
              <a:rPr lang="en-US" dirty="0"/>
              <a:t> pH=10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dirty="0" err="1"/>
              <a:t>Ditambah</a:t>
            </a:r>
            <a:r>
              <a:rPr lang="en-US" dirty="0"/>
              <a:t> </a:t>
            </a:r>
            <a:r>
              <a:rPr lang="en-US" dirty="0" err="1"/>
              <a:t>indikator</a:t>
            </a:r>
            <a:r>
              <a:rPr lang="en-US" dirty="0"/>
              <a:t> EBT &amp; masking agent</a:t>
            </a:r>
          </a:p>
          <a:p>
            <a:pPr marL="609600" indent="-609600" eaLnBrk="1" hangingPunct="1">
              <a:lnSpc>
                <a:spcPct val="90000"/>
              </a:lnSpc>
            </a:pPr>
            <a:r>
              <a:rPr lang="en-US" dirty="0" err="1"/>
              <a:t>Perubahan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titik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titrasi</a:t>
            </a:r>
            <a:r>
              <a:rPr lang="en-US" dirty="0"/>
              <a:t> </a:t>
            </a:r>
            <a:r>
              <a:rPr lang="en-US" dirty="0" err="1"/>
              <a:t>disebabkan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indikator</a:t>
            </a:r>
            <a:r>
              <a:rPr lang="en-US" dirty="0"/>
              <a:t> </a:t>
            </a:r>
            <a:r>
              <a:rPr lang="en-US" dirty="0" err="1"/>
              <a:t>terusir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kompleks</a:t>
            </a:r>
            <a:r>
              <a:rPr lang="en-US" dirty="0"/>
              <a:t> </a:t>
            </a:r>
            <a:r>
              <a:rPr lang="en-US" dirty="0" err="1"/>
              <a:t>logam-indikator</a:t>
            </a:r>
            <a:endParaRPr lang="en-US" dirty="0"/>
          </a:p>
          <a:p>
            <a:pPr marL="609600" indent="-609600" eaLnBrk="1" hangingPunct="1">
              <a:lnSpc>
                <a:spcPct val="90000"/>
              </a:lnSpc>
            </a:pPr>
            <a:r>
              <a:rPr lang="en-US" dirty="0" err="1"/>
              <a:t>Titrasi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sampai</a:t>
            </a:r>
            <a:r>
              <a:rPr lang="en-US" dirty="0"/>
              <a:t> </a:t>
            </a:r>
            <a:r>
              <a:rPr lang="en-US" dirty="0" err="1"/>
              <a:t>perubahan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sempurna</a:t>
            </a:r>
            <a:endParaRPr lang="id-ID" dirty="0"/>
          </a:p>
          <a:p>
            <a:pPr marL="609600" indent="-609600" eaLnBrk="1" hangingPunct="1">
              <a:lnSpc>
                <a:spcPct val="90000"/>
              </a:lnSpc>
            </a:pPr>
            <a:r>
              <a:rPr lang="id-ID" dirty="0"/>
              <a:t>M sampel = </a:t>
            </a:r>
            <a:r>
              <a:rPr lang="id-ID" u="sng" dirty="0"/>
              <a:t>(M x V )standar</a:t>
            </a:r>
            <a:endParaRPr lang="en-US" u="sng" dirty="0"/>
          </a:p>
          <a:p>
            <a:pPr marL="609600" indent="-60960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id-ID" dirty="0">
                <a:solidFill>
                  <a:schemeClr val="bg2"/>
                </a:solidFill>
              </a:rPr>
              <a:t>                                     </a:t>
            </a:r>
            <a:r>
              <a:rPr lang="id-ID" dirty="0">
                <a:solidFill>
                  <a:schemeClr val="tx1">
                    <a:lumMod val="95000"/>
                  </a:schemeClr>
                </a:solidFill>
              </a:rPr>
              <a:t>Vsampel</a:t>
            </a: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609600" indent="-609600" eaLnBrk="1" hangingPunct="1">
              <a:lnSpc>
                <a:spcPct val="90000"/>
              </a:lnSpc>
            </a:pPr>
            <a:endParaRPr lang="en-US" dirty="0">
              <a:solidFill>
                <a:srgbClr val="FFFF66"/>
              </a:solidFill>
            </a:endParaRPr>
          </a:p>
          <a:p>
            <a:pPr marL="609600" indent="-609600" eaLnBrk="1" hangingPunct="1">
              <a:lnSpc>
                <a:spcPct val="90000"/>
              </a:lnSpc>
            </a:pPr>
            <a:endParaRPr lang="en-US" sz="2400" dirty="0">
              <a:solidFill>
                <a:srgbClr val="FFFF66"/>
              </a:solidFill>
            </a:endParaRPr>
          </a:p>
        </p:txBody>
      </p:sp>
      <p:sp>
        <p:nvSpPr>
          <p:cNvPr id="2457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>
                <a:solidFill>
                  <a:prstClr val="white">
                    <a:shade val="50000"/>
                  </a:prstClr>
                </a:solidFill>
              </a:rPr>
              <a:t>KOMPLEKSOMETRI</a:t>
            </a:r>
          </a:p>
        </p:txBody>
      </p:sp>
      <p:sp>
        <p:nvSpPr>
          <p:cNvPr id="2457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91BA01E7-0C9B-44BC-A26C-CC9F09A425E6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10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294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65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dirty="0"/>
              <a:t>Titrasi kompleksometri langsung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7160" indent="0">
              <a:buNone/>
            </a:pPr>
            <a:r>
              <a:rPr lang="id-ID" dirty="0"/>
              <a:t>Contoh Penetapan kadar MgSO</a:t>
            </a:r>
            <a:r>
              <a:rPr lang="id-ID" baseline="-25000" dirty="0"/>
              <a:t>4</a:t>
            </a:r>
            <a:r>
              <a:rPr lang="id-ID" dirty="0"/>
              <a:t> dengan menggunakan indikator EBT</a:t>
            </a:r>
          </a:p>
          <a:p>
            <a:pPr marL="137160" indent="0">
              <a:buNone/>
            </a:pPr>
            <a:r>
              <a:rPr lang="id-ID" dirty="0"/>
              <a:t>Reaksi :</a:t>
            </a:r>
          </a:p>
          <a:p>
            <a:pPr marL="137160" indent="0">
              <a:buNone/>
            </a:pPr>
            <a:r>
              <a:rPr lang="id-ID" sz="2400" dirty="0"/>
              <a:t>MgSO</a:t>
            </a:r>
            <a:r>
              <a:rPr lang="id-ID" sz="2400" baseline="-25000" dirty="0"/>
              <a:t>4</a:t>
            </a:r>
            <a:r>
              <a:rPr lang="id-ID" sz="2400" dirty="0"/>
              <a:t>  + + EBT               Mg-EBT  </a:t>
            </a:r>
          </a:p>
          <a:p>
            <a:pPr marL="137160" indent="0">
              <a:buNone/>
            </a:pPr>
            <a:r>
              <a:rPr lang="id-ID" dirty="0"/>
              <a:t>                                     </a:t>
            </a:r>
            <a:r>
              <a:rPr lang="en-US" dirty="0"/>
              <a:t>            </a:t>
            </a:r>
            <a:r>
              <a:rPr lang="id-ID" dirty="0"/>
              <a:t> (ungu)</a:t>
            </a:r>
          </a:p>
          <a:p>
            <a:pPr marL="137160" indent="0">
              <a:buNone/>
            </a:pPr>
            <a:r>
              <a:rPr lang="id-ID" sz="2400" dirty="0"/>
              <a:t>EDTA</a:t>
            </a:r>
            <a:r>
              <a:rPr lang="id-ID" sz="2400" baseline="30000" dirty="0"/>
              <a:t>2-</a:t>
            </a:r>
            <a:r>
              <a:rPr lang="id-ID" sz="2400" dirty="0"/>
              <a:t> + Mg-EBT          MgEDTA</a:t>
            </a:r>
            <a:r>
              <a:rPr lang="id-ID" sz="2400" baseline="30000" dirty="0"/>
              <a:t>2-</a:t>
            </a:r>
            <a:r>
              <a:rPr lang="id-ID" sz="2400" dirty="0"/>
              <a:t>  + EBT + 2H</a:t>
            </a:r>
            <a:r>
              <a:rPr lang="id-ID" sz="2400" baseline="30000" dirty="0"/>
              <a:t>+</a:t>
            </a:r>
          </a:p>
          <a:p>
            <a:pPr marL="137160" indent="0">
              <a:buNone/>
            </a:pPr>
            <a:r>
              <a:rPr lang="id-ID" sz="2400" dirty="0"/>
              <a:t>                                                                  (biru)</a:t>
            </a:r>
          </a:p>
          <a:p>
            <a:pPr marL="0" lvl="0" indent="0">
              <a:lnSpc>
                <a:spcPct val="90000"/>
              </a:lnSpc>
              <a:buClr>
                <a:prstClr val="white">
                  <a:shade val="95000"/>
                </a:prstClr>
              </a:buClr>
              <a:buNone/>
            </a:pPr>
            <a:r>
              <a:rPr lang="id-ID" sz="2400" dirty="0"/>
              <a:t>        M </a:t>
            </a:r>
            <a:r>
              <a:rPr lang="id-ID" sz="2400" dirty="0">
                <a:solidFill>
                  <a:prstClr val="white"/>
                </a:solidFill>
              </a:rPr>
              <a:t>MgSO</a:t>
            </a:r>
            <a:r>
              <a:rPr lang="id-ID" sz="2400" baseline="-25000" dirty="0">
                <a:solidFill>
                  <a:prstClr val="white"/>
                </a:solidFill>
              </a:rPr>
              <a:t>4 = </a:t>
            </a:r>
            <a:r>
              <a:rPr lang="id-ID" sz="2600" u="sng" dirty="0">
                <a:solidFill>
                  <a:prstClr val="white"/>
                </a:solidFill>
              </a:rPr>
              <a:t>(M x V )Na</a:t>
            </a:r>
            <a:r>
              <a:rPr lang="id-ID" sz="2600" u="sng" baseline="-25000" dirty="0">
                <a:solidFill>
                  <a:prstClr val="white"/>
                </a:solidFill>
              </a:rPr>
              <a:t>2</a:t>
            </a:r>
            <a:r>
              <a:rPr lang="id-ID" sz="2600" u="sng" dirty="0">
                <a:solidFill>
                  <a:prstClr val="white"/>
                </a:solidFill>
              </a:rPr>
              <a:t>EDTA</a:t>
            </a:r>
            <a:endParaRPr lang="en-US" sz="2600" u="sng" dirty="0">
              <a:solidFill>
                <a:prstClr val="white"/>
              </a:solidFill>
            </a:endParaRPr>
          </a:p>
          <a:p>
            <a:pPr marL="609600" lvl="0" indent="-609600">
              <a:lnSpc>
                <a:spcPct val="90000"/>
              </a:lnSpc>
              <a:buClr>
                <a:prstClr val="white">
                  <a:shade val="95000"/>
                </a:prstClr>
              </a:buClr>
              <a:buNone/>
            </a:pPr>
            <a:r>
              <a:rPr lang="id-ID" sz="2600" dirty="0">
                <a:solidFill>
                  <a:srgbClr val="69676D"/>
                </a:solidFill>
              </a:rPr>
              <a:t>                                     </a:t>
            </a:r>
            <a:r>
              <a:rPr lang="id-ID" sz="2600" dirty="0">
                <a:solidFill>
                  <a:prstClr val="white">
                    <a:lumMod val="95000"/>
                  </a:prstClr>
                </a:solidFill>
              </a:rPr>
              <a:t>V</a:t>
            </a:r>
            <a:r>
              <a:rPr lang="id-ID" sz="2400" dirty="0">
                <a:solidFill>
                  <a:prstClr val="white"/>
                </a:solidFill>
              </a:rPr>
              <a:t> MgSO</a:t>
            </a:r>
            <a:r>
              <a:rPr lang="id-ID" sz="2400" baseline="-25000" dirty="0">
                <a:solidFill>
                  <a:prstClr val="white"/>
                </a:solidFill>
              </a:rPr>
              <a:t>4</a:t>
            </a:r>
            <a:endParaRPr lang="en-US" sz="2600" dirty="0">
              <a:solidFill>
                <a:prstClr val="white">
                  <a:lumMod val="95000"/>
                </a:prstClr>
              </a:solidFill>
            </a:endParaRPr>
          </a:p>
          <a:p>
            <a:pPr marL="137160" indent="0">
              <a:buNone/>
            </a:pPr>
            <a:endParaRPr lang="id-ID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616065" y="3430249"/>
            <a:ext cx="609600" cy="0"/>
          </a:xfrm>
          <a:prstGeom prst="straightConnector1">
            <a:avLst/>
          </a:prstGeom>
          <a:ln w="25400" cmpd="sng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580938" y="4419600"/>
            <a:ext cx="609600" cy="0"/>
          </a:xfrm>
          <a:prstGeom prst="straightConnector1">
            <a:avLst/>
          </a:prstGeom>
          <a:ln w="25400" cmpd="sng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528692" y="3000716"/>
            <a:ext cx="68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100" dirty="0"/>
              <a:t>buffer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28692" y="4157990"/>
            <a:ext cx="611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100" dirty="0"/>
              <a:t>buffer</a:t>
            </a:r>
          </a:p>
        </p:txBody>
      </p:sp>
      <p:pic>
        <p:nvPicPr>
          <p:cNvPr id="10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59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80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765175"/>
            <a:ext cx="7772400" cy="5619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2900" b="1">
                <a:solidFill>
                  <a:schemeClr val="hlink"/>
                </a:solidFill>
                <a:latin typeface="Arial" charset="0"/>
              </a:rPr>
              <a:t>2. </a:t>
            </a:r>
            <a:r>
              <a:rPr lang="en-US" sz="3600" b="1">
                <a:solidFill>
                  <a:schemeClr val="hlink"/>
                </a:solidFill>
                <a:latin typeface="Arial" charset="0"/>
              </a:rPr>
              <a:t>Titrasi</a:t>
            </a:r>
            <a:r>
              <a:rPr lang="en-US" sz="2900" b="1">
                <a:solidFill>
                  <a:schemeClr val="hlink"/>
                </a:solidFill>
                <a:latin typeface="Arial" charset="0"/>
              </a:rPr>
              <a:t> Kembali (tidak Langsung)</a:t>
            </a:r>
          </a:p>
        </p:txBody>
      </p:sp>
      <p:sp>
        <p:nvSpPr>
          <p:cNvPr id="2560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5588"/>
            <a:ext cx="8229600" cy="4646612"/>
          </a:xfrm>
        </p:spPr>
        <p:txBody>
          <a:bodyPr/>
          <a:lstStyle/>
          <a:p>
            <a:pPr eaLnBrk="1" hangingPunct="1"/>
            <a:r>
              <a:rPr lang="en-US" sz="2400" dirty="0" err="1"/>
              <a:t>Pada</a:t>
            </a:r>
            <a:r>
              <a:rPr lang="en-US" sz="2400" dirty="0"/>
              <a:t> </a:t>
            </a:r>
            <a:r>
              <a:rPr lang="en-US" sz="2400" dirty="0" err="1"/>
              <a:t>larutan</a:t>
            </a:r>
            <a:r>
              <a:rPr lang="en-US" sz="2400" dirty="0"/>
              <a:t> ion </a:t>
            </a:r>
            <a:r>
              <a:rPr lang="en-US" sz="2400" dirty="0" err="1"/>
              <a:t>logam</a:t>
            </a:r>
            <a:r>
              <a:rPr lang="en-US" sz="2400" dirty="0"/>
              <a:t> </a:t>
            </a:r>
            <a:r>
              <a:rPr lang="en-US" sz="2400" dirty="0" err="1"/>
              <a:t>ditambah</a:t>
            </a:r>
            <a:r>
              <a:rPr lang="en-US" sz="2400" dirty="0"/>
              <a:t> EDTA </a:t>
            </a:r>
            <a:r>
              <a:rPr lang="en-US" sz="2400" dirty="0" err="1"/>
              <a:t>berlebih</a:t>
            </a:r>
            <a:r>
              <a:rPr lang="en-US" sz="2400" dirty="0"/>
              <a:t>  </a:t>
            </a:r>
          </a:p>
          <a:p>
            <a:pPr eaLnBrk="1" hangingPunct="1"/>
            <a:r>
              <a:rPr lang="en-US" sz="2400" dirty="0" err="1"/>
              <a:t>Diatur</a:t>
            </a:r>
            <a:r>
              <a:rPr lang="en-US" sz="2400" dirty="0"/>
              <a:t> pH </a:t>
            </a:r>
            <a:r>
              <a:rPr lang="en-US" sz="2400" dirty="0" err="1"/>
              <a:t>larutan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bufer</a:t>
            </a:r>
            <a:r>
              <a:rPr lang="en-US" sz="2400" dirty="0"/>
              <a:t> </a:t>
            </a:r>
          </a:p>
          <a:p>
            <a:pPr eaLnBrk="1" hangingPunct="1"/>
            <a:r>
              <a:rPr lang="en-US" sz="2400" dirty="0" err="1"/>
              <a:t>Kelebihan</a:t>
            </a:r>
            <a:r>
              <a:rPr lang="en-US" sz="2400" dirty="0"/>
              <a:t> EDTA </a:t>
            </a:r>
            <a:r>
              <a:rPr lang="en-US" sz="2400" dirty="0" err="1"/>
              <a:t>dititrasi</a:t>
            </a:r>
            <a:r>
              <a:rPr lang="en-US" sz="2400" dirty="0"/>
              <a:t> </a:t>
            </a:r>
            <a:r>
              <a:rPr lang="en-US" sz="2400" dirty="0" err="1"/>
              <a:t>kembali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larutan</a:t>
            </a:r>
            <a:r>
              <a:rPr lang="en-US" sz="2400" dirty="0"/>
              <a:t> </a:t>
            </a:r>
            <a:r>
              <a:rPr lang="en-US" sz="2400" dirty="0" err="1"/>
              <a:t>baku</a:t>
            </a:r>
            <a:r>
              <a:rPr lang="en-US" sz="2400" dirty="0"/>
              <a:t> ion </a:t>
            </a:r>
            <a:r>
              <a:rPr lang="en-US" sz="2400" dirty="0" err="1"/>
              <a:t>logam</a:t>
            </a:r>
            <a:r>
              <a:rPr lang="en-US" sz="2400" dirty="0"/>
              <a:t> (</a:t>
            </a:r>
            <a:r>
              <a:rPr lang="en-US" sz="2400" dirty="0" err="1"/>
              <a:t>mis</a:t>
            </a:r>
            <a:r>
              <a:rPr lang="en-US" sz="2400" dirty="0"/>
              <a:t> ZnSO4 </a:t>
            </a:r>
            <a:r>
              <a:rPr lang="en-US" sz="2400" dirty="0" err="1"/>
              <a:t>atau</a:t>
            </a:r>
            <a:r>
              <a:rPr lang="en-US" sz="2400" dirty="0"/>
              <a:t> MgSO4) </a:t>
            </a:r>
            <a:endParaRPr lang="id-ID" sz="2400" dirty="0"/>
          </a:p>
          <a:p>
            <a:pPr eaLnBrk="1" hangingPunct="1"/>
            <a:r>
              <a:rPr lang="en-US" sz="2400" dirty="0"/>
              <a:t>Cara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digunakan</a:t>
            </a:r>
            <a:r>
              <a:rPr lang="en-US" sz="2400" dirty="0"/>
              <a:t> </a:t>
            </a:r>
            <a:r>
              <a:rPr lang="en-US" sz="2400" dirty="0" err="1"/>
              <a:t>bila</a:t>
            </a:r>
            <a:r>
              <a:rPr lang="en-US" sz="2400" dirty="0"/>
              <a:t> :</a:t>
            </a:r>
          </a:p>
          <a:p>
            <a:pPr marL="0" lvl="1" indent="457200">
              <a:buFont typeface="Wingdings" pitchFamily="2" charset="2"/>
              <a:buChar char="v"/>
            </a:pPr>
            <a:r>
              <a:rPr lang="en-US" dirty="0" err="1"/>
              <a:t>Logam</a:t>
            </a:r>
            <a:r>
              <a:rPr lang="en-US" dirty="0"/>
              <a:t> yang </a:t>
            </a:r>
            <a:r>
              <a:rPr lang="en-US" dirty="0" err="1"/>
              <a:t>dititrasi</a:t>
            </a:r>
            <a:r>
              <a:rPr lang="en-US" dirty="0"/>
              <a:t> </a:t>
            </a:r>
            <a:r>
              <a:rPr lang="en-US" dirty="0" err="1"/>
              <a:t>mengendap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pH </a:t>
            </a:r>
            <a:r>
              <a:rPr lang="en-US" dirty="0" err="1"/>
              <a:t>titrasi</a:t>
            </a: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sz="2400" dirty="0" err="1"/>
              <a:t>Tidak</a:t>
            </a:r>
            <a:r>
              <a:rPr lang="en-US" sz="2400" dirty="0"/>
              <a:t> </a:t>
            </a:r>
            <a:r>
              <a:rPr lang="en-US" sz="2400" dirty="0" err="1"/>
              <a:t>ada</a:t>
            </a:r>
            <a:r>
              <a:rPr lang="en-US" sz="2400" dirty="0"/>
              <a:t> </a:t>
            </a:r>
            <a:r>
              <a:rPr lang="en-US" sz="2400" dirty="0" err="1"/>
              <a:t>indikator</a:t>
            </a:r>
            <a:r>
              <a:rPr lang="en-US" sz="2400" dirty="0"/>
              <a:t> yang </a:t>
            </a:r>
            <a:r>
              <a:rPr lang="en-US" sz="2400" dirty="0" err="1"/>
              <a:t>cocok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logam</a:t>
            </a:r>
            <a:r>
              <a:rPr lang="en-US" sz="2400" dirty="0"/>
              <a:t> yang </a:t>
            </a:r>
            <a:r>
              <a:rPr lang="en-US" sz="2400" dirty="0" err="1"/>
              <a:t>ditentukan</a:t>
            </a:r>
            <a:r>
              <a:rPr lang="en-US" sz="2400" dirty="0"/>
              <a:t> </a:t>
            </a:r>
          </a:p>
          <a:p>
            <a:pPr>
              <a:buFont typeface="Wingdings" pitchFamily="2" charset="2"/>
              <a:buChar char="v"/>
            </a:pPr>
            <a:r>
              <a:rPr lang="en-US" sz="2400" dirty="0" err="1"/>
              <a:t>Reaksi</a:t>
            </a:r>
            <a:r>
              <a:rPr lang="en-US" sz="2400" dirty="0"/>
              <a:t> ion </a:t>
            </a:r>
            <a:r>
              <a:rPr lang="en-US" sz="2400" dirty="0" err="1"/>
              <a:t>logam</a:t>
            </a:r>
            <a:r>
              <a:rPr lang="en-US" sz="2400" dirty="0"/>
              <a:t>- EDTA </a:t>
            </a:r>
            <a:r>
              <a:rPr lang="en-US" sz="2400" dirty="0" err="1"/>
              <a:t>lambat</a:t>
            </a:r>
            <a:endParaRPr lang="en-US" sz="2400" dirty="0"/>
          </a:p>
          <a:p>
            <a:pPr>
              <a:buFont typeface="Wingdings" pitchFamily="2" charset="2"/>
              <a:buChar char="v"/>
            </a:pPr>
            <a:r>
              <a:rPr lang="en-US" sz="2400" dirty="0" err="1"/>
              <a:t>Contoh</a:t>
            </a:r>
            <a:r>
              <a:rPr lang="en-US" sz="2400" dirty="0"/>
              <a:t> :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penetapan</a:t>
            </a:r>
            <a:r>
              <a:rPr lang="en-US" sz="2400" dirty="0"/>
              <a:t> </a:t>
            </a:r>
            <a:r>
              <a:rPr lang="en-US" sz="2400" dirty="0" err="1"/>
              <a:t>kadar</a:t>
            </a:r>
            <a:r>
              <a:rPr lang="en-US" sz="2400" dirty="0"/>
              <a:t> </a:t>
            </a:r>
            <a:r>
              <a:rPr lang="en-US" sz="2400" dirty="0" err="1"/>
              <a:t>kalsium</a:t>
            </a:r>
            <a:endParaRPr lang="en-US" sz="2400" dirty="0"/>
          </a:p>
          <a:p>
            <a:pPr lvl="1" eaLnBrk="1" hangingPunct="1"/>
            <a:endParaRPr lang="en-US" sz="2200" dirty="0"/>
          </a:p>
        </p:txBody>
      </p:sp>
      <p:sp>
        <p:nvSpPr>
          <p:cNvPr id="2560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>
                <a:solidFill>
                  <a:prstClr val="white">
                    <a:shade val="50000"/>
                  </a:prstClr>
                </a:solidFill>
              </a:rPr>
              <a:t>KOMPLEKSOMETRI</a:t>
            </a:r>
          </a:p>
        </p:txBody>
      </p:sp>
      <p:sp>
        <p:nvSpPr>
          <p:cNvPr id="2560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ECAEDF35-6134-4B1A-B572-86DCA13AA23D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12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96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61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765175"/>
            <a:ext cx="7772400" cy="5619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2900" b="1">
                <a:solidFill>
                  <a:schemeClr val="hlink"/>
                </a:solidFill>
                <a:latin typeface="Arial" charset="0"/>
              </a:rPr>
              <a:t>2. </a:t>
            </a:r>
            <a:r>
              <a:rPr lang="en-US" sz="3600" b="1">
                <a:solidFill>
                  <a:schemeClr val="hlink"/>
                </a:solidFill>
                <a:latin typeface="Arial" charset="0"/>
              </a:rPr>
              <a:t>Titrasi</a:t>
            </a:r>
            <a:r>
              <a:rPr lang="en-US" sz="2900" b="1">
                <a:solidFill>
                  <a:schemeClr val="hlink"/>
                </a:solidFill>
                <a:latin typeface="Arial" charset="0"/>
              </a:rPr>
              <a:t> Kembali (tidak Langsung)</a:t>
            </a:r>
          </a:p>
        </p:txBody>
      </p:sp>
      <p:sp>
        <p:nvSpPr>
          <p:cNvPr id="2560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5588"/>
            <a:ext cx="8229600" cy="4646612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sz="2400" dirty="0" err="1"/>
              <a:t>Contoh</a:t>
            </a:r>
            <a:r>
              <a:rPr lang="en-US" sz="2400" dirty="0"/>
              <a:t> :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penetapan</a:t>
            </a:r>
            <a:r>
              <a:rPr lang="en-US" sz="2400" dirty="0"/>
              <a:t> </a:t>
            </a:r>
            <a:r>
              <a:rPr lang="en-US" sz="2400" dirty="0" err="1"/>
              <a:t>kadar</a:t>
            </a:r>
            <a:r>
              <a:rPr lang="en-US" sz="2400" dirty="0"/>
              <a:t> </a:t>
            </a:r>
            <a:r>
              <a:rPr lang="en-US" sz="2400" dirty="0" err="1"/>
              <a:t>kalsium</a:t>
            </a:r>
            <a:r>
              <a:rPr lang="id-ID" sz="2400" dirty="0"/>
              <a:t> dengan indikator EBT</a:t>
            </a:r>
          </a:p>
          <a:p>
            <a:pPr>
              <a:buFont typeface="Wingdings" pitchFamily="2" charset="2"/>
              <a:buChar char="v"/>
            </a:pPr>
            <a:r>
              <a:rPr lang="id-ID" sz="2400" dirty="0"/>
              <a:t>Reaksi sebelum titrasi :</a:t>
            </a:r>
          </a:p>
          <a:p>
            <a:pPr marL="165100" indent="368300">
              <a:buNone/>
            </a:pPr>
            <a:r>
              <a:rPr lang="id-ID" sz="1600" dirty="0"/>
              <a:t>Ca2+ EDTA2- (berlebih) + EBT              CaEDTA2- + EBT  (biru) + EDTAsisa                                                                                                                                            </a:t>
            </a:r>
            <a:r>
              <a:rPr lang="id-ID" sz="2400" dirty="0"/>
              <a:t>Reaksi pada saat titrasi:</a:t>
            </a:r>
          </a:p>
          <a:p>
            <a:pPr marL="137160" indent="0">
              <a:buNone/>
            </a:pPr>
            <a:r>
              <a:rPr lang="id-ID" sz="1800" dirty="0"/>
              <a:t>EDTA</a:t>
            </a:r>
            <a:r>
              <a:rPr lang="id-ID" sz="1800" baseline="-25000" dirty="0"/>
              <a:t>sisa</a:t>
            </a:r>
            <a:r>
              <a:rPr lang="id-ID" sz="1800" dirty="0"/>
              <a:t> + MgSO</a:t>
            </a:r>
            <a:r>
              <a:rPr lang="id-ID" sz="1800" baseline="-25000" dirty="0"/>
              <a:t>4</a:t>
            </a:r>
            <a:r>
              <a:rPr lang="id-ID" sz="1800" dirty="0"/>
              <a:t> + CaEDTA</a:t>
            </a:r>
            <a:r>
              <a:rPr lang="id-ID" sz="1800" baseline="30000" dirty="0"/>
              <a:t>2-</a:t>
            </a:r>
            <a:r>
              <a:rPr lang="id-ID" sz="1800" dirty="0"/>
              <a:t>+EBT   </a:t>
            </a:r>
            <a:r>
              <a:rPr lang="en-US" sz="1800" dirty="0"/>
              <a:t>       </a:t>
            </a:r>
            <a:r>
              <a:rPr lang="id-ID" sz="1800" dirty="0"/>
              <a:t> Mg-EDTA</a:t>
            </a:r>
            <a:r>
              <a:rPr lang="id-ID" sz="1800" baseline="30000" dirty="0"/>
              <a:t>2-</a:t>
            </a:r>
            <a:r>
              <a:rPr lang="id-ID" sz="1800" dirty="0"/>
              <a:t> + CaEDTA</a:t>
            </a:r>
            <a:r>
              <a:rPr lang="id-ID" sz="1800" baseline="30000" dirty="0"/>
              <a:t>2-</a:t>
            </a:r>
            <a:r>
              <a:rPr lang="id-ID" sz="1800" dirty="0"/>
              <a:t> + Mg-EBT</a:t>
            </a:r>
          </a:p>
          <a:p>
            <a:pPr marL="137160" indent="0">
              <a:buNone/>
            </a:pPr>
            <a:r>
              <a:rPr lang="id-ID" sz="2400" dirty="0"/>
              <a:t>                                                                                       </a:t>
            </a:r>
            <a:r>
              <a:rPr lang="id-ID" sz="1800" dirty="0"/>
              <a:t>(ungu)</a:t>
            </a:r>
          </a:p>
          <a:p>
            <a:pPr marL="137160" indent="0">
              <a:buNone/>
            </a:pPr>
            <a:endParaRPr lang="id-ID" sz="1800" dirty="0"/>
          </a:p>
          <a:p>
            <a:pPr marL="137160" indent="0">
              <a:buNone/>
            </a:pPr>
            <a:r>
              <a:rPr lang="id-ID" sz="1800" dirty="0"/>
              <a:t>M Ca</a:t>
            </a:r>
            <a:r>
              <a:rPr lang="id-ID" sz="1800" baseline="30000" dirty="0"/>
              <a:t>2+</a:t>
            </a:r>
            <a:r>
              <a:rPr lang="id-ID" sz="1800" dirty="0"/>
              <a:t> = </a:t>
            </a:r>
            <a:r>
              <a:rPr lang="id-ID" sz="1800" u="sng" dirty="0"/>
              <a:t>{(VxM)</a:t>
            </a:r>
            <a:r>
              <a:rPr lang="id-ID" sz="1800" u="sng" baseline="-25000" dirty="0"/>
              <a:t>Na2EDTA</a:t>
            </a:r>
            <a:r>
              <a:rPr lang="id-ID" sz="1800" u="sng" dirty="0"/>
              <a:t> - (V xM) </a:t>
            </a:r>
            <a:r>
              <a:rPr lang="id-ID" sz="1800" u="sng" baseline="-25000" dirty="0"/>
              <a:t>MgSO4</a:t>
            </a:r>
            <a:r>
              <a:rPr lang="id-ID" sz="1800" u="sng" dirty="0"/>
              <a:t>}</a:t>
            </a:r>
            <a:endParaRPr lang="en-US" sz="1800" u="sng" dirty="0"/>
          </a:p>
          <a:p>
            <a:pPr marL="585216" lvl="1" indent="0" eaLnBrk="1" hangingPunct="1">
              <a:buNone/>
            </a:pPr>
            <a:r>
              <a:rPr lang="id-ID" sz="2200" dirty="0"/>
              <a:t>                   </a:t>
            </a:r>
            <a:r>
              <a:rPr lang="id-ID" sz="1800" dirty="0"/>
              <a:t>VCa</a:t>
            </a:r>
            <a:r>
              <a:rPr lang="id-ID" sz="1800" baseline="30000" dirty="0"/>
              <a:t>2+</a:t>
            </a:r>
            <a:endParaRPr lang="en-US" sz="1800" baseline="30000" dirty="0"/>
          </a:p>
        </p:txBody>
      </p:sp>
      <p:sp>
        <p:nvSpPr>
          <p:cNvPr id="2560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>
                <a:solidFill>
                  <a:prstClr val="white">
                    <a:shade val="50000"/>
                  </a:prstClr>
                </a:solidFill>
              </a:rPr>
              <a:t>KOMPLEKSOMETRI</a:t>
            </a:r>
          </a:p>
        </p:txBody>
      </p:sp>
      <p:sp>
        <p:nvSpPr>
          <p:cNvPr id="2560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ECAEDF35-6134-4B1A-B572-86DCA13AA23D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13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3581400" y="2514600"/>
            <a:ext cx="457200" cy="0"/>
          </a:xfrm>
          <a:prstGeom prst="straightConnector1">
            <a:avLst/>
          </a:prstGeom>
          <a:ln w="3810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6387" y="3051330"/>
            <a:ext cx="344425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" y="5867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993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9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>
            <a:normAutofit fontScale="90000"/>
          </a:bodyPr>
          <a:lstStyle/>
          <a:p>
            <a:pPr eaLnBrk="1" hangingPunct="1"/>
            <a:r>
              <a:rPr lang="en-US" sz="4600" b="1" dirty="0">
                <a:solidFill>
                  <a:schemeClr val="hlink"/>
                </a:solidFill>
              </a:rPr>
              <a:t>3- TITRASI SUBSTITUSI (</a:t>
            </a:r>
            <a:r>
              <a:rPr lang="en-US" sz="4600" b="1" dirty="0" err="1">
                <a:solidFill>
                  <a:schemeClr val="hlink"/>
                </a:solidFill>
              </a:rPr>
              <a:t>pengusiran</a:t>
            </a:r>
            <a:r>
              <a:rPr lang="en-US" sz="4600" b="1" dirty="0">
                <a:solidFill>
                  <a:schemeClr val="hlink"/>
                </a:solidFill>
              </a:rPr>
              <a:t>)</a:t>
            </a:r>
          </a:p>
        </p:txBody>
      </p:sp>
      <p:sp>
        <p:nvSpPr>
          <p:cNvPr id="26628" name="Rectangle 2"/>
          <p:cNvSpPr>
            <a:spLocks noGrp="1" noChangeArrowheads="1"/>
          </p:cNvSpPr>
          <p:nvPr>
            <p:ph idx="1"/>
          </p:nvPr>
        </p:nvSpPr>
        <p:spPr>
          <a:xfrm>
            <a:off x="395288" y="1773238"/>
            <a:ext cx="8458200" cy="5673725"/>
          </a:xfrm>
        </p:spPr>
        <p:txBody>
          <a:bodyPr/>
          <a:lstStyle/>
          <a:p>
            <a:pPr marL="609600" indent="-609600" eaLnBrk="1" hangingPunct="1">
              <a:buFont typeface="Wingdings" pitchFamily="2" charset="2"/>
              <a:buNone/>
            </a:pPr>
            <a:endParaRPr lang="en-US" b="1">
              <a:solidFill>
                <a:schemeClr val="accent1"/>
              </a:solidFill>
            </a:endParaRPr>
          </a:p>
          <a:p>
            <a:pPr marL="609600" indent="-609600" eaLnBrk="1" hangingPunct="1"/>
            <a:r>
              <a:rPr lang="en-US"/>
              <a:t>Larutan ion logam yang ditentukan ditambah Mg atau Zn-EDTA</a:t>
            </a:r>
          </a:p>
          <a:p>
            <a:pPr marL="609600" indent="-609600" eaLnBrk="1" hangingPunct="1"/>
            <a:r>
              <a:rPr lang="en-US"/>
              <a:t>Ion Mg</a:t>
            </a:r>
            <a:r>
              <a:rPr lang="en-US" baseline="30000"/>
              <a:t>2+</a:t>
            </a:r>
            <a:r>
              <a:rPr lang="en-US"/>
              <a:t> &amp; Zn</a:t>
            </a:r>
            <a:r>
              <a:rPr lang="en-US" baseline="30000"/>
              <a:t>2+</a:t>
            </a:r>
            <a:r>
              <a:rPr lang="en-US"/>
              <a:t> yang dibebaskan dititrasi dengan EDTA pada dekat perubahan warna indikator</a:t>
            </a:r>
          </a:p>
        </p:txBody>
      </p:sp>
      <p:sp>
        <p:nvSpPr>
          <p:cNvPr id="2662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>
                <a:solidFill>
                  <a:prstClr val="white">
                    <a:shade val="50000"/>
                  </a:prstClr>
                </a:solidFill>
              </a:rPr>
              <a:t>KOMPLEKSOMETRI</a:t>
            </a:r>
          </a:p>
        </p:txBody>
      </p:sp>
      <p:sp>
        <p:nvSpPr>
          <p:cNvPr id="2662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BD5A35CF-BE9D-4B2F-AF4A-0FF366D8C0DC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14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8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977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Grp="1" noChangeArrowheads="1"/>
          </p:cNvSpPr>
          <p:nvPr>
            <p:ph idx="1"/>
          </p:nvPr>
        </p:nvSpPr>
        <p:spPr>
          <a:xfrm>
            <a:off x="539750" y="1557338"/>
            <a:ext cx="8229600" cy="5826125"/>
          </a:xfrm>
        </p:spPr>
        <p:txBody>
          <a:bodyPr/>
          <a:lstStyle/>
          <a:p>
            <a:pPr eaLnBrk="1" hangingPunct="1"/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logam</a:t>
            </a:r>
            <a:r>
              <a:rPr lang="en-US" dirty="0"/>
              <a:t> yang </a:t>
            </a:r>
            <a:r>
              <a:rPr lang="en-US" dirty="0" err="1"/>
              <a:t>membentuk</a:t>
            </a:r>
            <a:r>
              <a:rPr lang="en-US" dirty="0"/>
              <a:t> </a:t>
            </a:r>
            <a:r>
              <a:rPr lang="en-US" dirty="0" err="1"/>
              <a:t>kompleks</a:t>
            </a:r>
            <a:r>
              <a:rPr lang="en-US" dirty="0"/>
              <a:t> </a:t>
            </a:r>
            <a:r>
              <a:rPr lang="en-US" dirty="0" err="1"/>
              <a:t>Logam</a:t>
            </a:r>
            <a:r>
              <a:rPr lang="en-US" dirty="0"/>
              <a:t>-EDTA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stabil</a:t>
            </a:r>
            <a:r>
              <a:rPr lang="en-US" dirty="0"/>
              <a:t> </a:t>
            </a:r>
            <a:r>
              <a:rPr lang="en-US" dirty="0" err="1"/>
              <a:t>daripada</a:t>
            </a:r>
            <a:r>
              <a:rPr lang="en-US" dirty="0"/>
              <a:t> ion </a:t>
            </a:r>
            <a:r>
              <a:rPr lang="en-US" dirty="0" err="1"/>
              <a:t>logam</a:t>
            </a:r>
            <a:r>
              <a:rPr lang="en-US" dirty="0"/>
              <a:t> lain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dirty="0"/>
              <a:t>     </a:t>
            </a:r>
            <a:r>
              <a:rPr lang="en-US" dirty="0" err="1"/>
              <a:t>M</a:t>
            </a:r>
            <a:r>
              <a:rPr lang="en-US" baseline="30000" dirty="0" err="1"/>
              <a:t>n</a:t>
            </a:r>
            <a:r>
              <a:rPr lang="en-US" baseline="30000" dirty="0"/>
              <a:t>+</a:t>
            </a:r>
            <a:r>
              <a:rPr lang="en-US" dirty="0"/>
              <a:t> + MgY</a:t>
            </a:r>
            <a:r>
              <a:rPr lang="en-US" baseline="30000" dirty="0"/>
              <a:t>2-</a:t>
            </a:r>
            <a:r>
              <a:rPr lang="en-US" dirty="0"/>
              <a:t>        MY</a:t>
            </a:r>
            <a:r>
              <a:rPr lang="en-US" baseline="30000" dirty="0"/>
              <a:t>(n-4)+</a:t>
            </a:r>
            <a:r>
              <a:rPr lang="en-US" dirty="0"/>
              <a:t> + Mg</a:t>
            </a:r>
            <a:r>
              <a:rPr lang="en-US" baseline="30000" dirty="0"/>
              <a:t>2+</a:t>
            </a:r>
          </a:p>
          <a:p>
            <a:pPr eaLnBrk="1" hangingPunct="1">
              <a:buFont typeface="Wingdings" pitchFamily="2" charset="2"/>
              <a:buNone/>
            </a:pPr>
            <a:endParaRPr lang="en-US" baseline="30000" dirty="0"/>
          </a:p>
          <a:p>
            <a:pPr eaLnBrk="1" hangingPunct="1"/>
            <a:r>
              <a:rPr lang="en-US" dirty="0"/>
              <a:t>Mg yang </a:t>
            </a:r>
            <a:r>
              <a:rPr lang="en-US" dirty="0" err="1"/>
              <a:t>dibebaskan</a:t>
            </a:r>
            <a:r>
              <a:rPr lang="en-US" dirty="0"/>
              <a:t> </a:t>
            </a:r>
            <a:r>
              <a:rPr lang="en-US" dirty="0" err="1"/>
              <a:t>ekivalen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</a:t>
            </a:r>
            <a:r>
              <a:rPr lang="en-US" baseline="30000" dirty="0" err="1"/>
              <a:t>n</a:t>
            </a:r>
            <a:r>
              <a:rPr lang="en-US" baseline="30000" dirty="0"/>
              <a:t>+</a:t>
            </a:r>
            <a:r>
              <a:rPr lang="en-US" dirty="0"/>
              <a:t> , </a:t>
            </a:r>
            <a:r>
              <a:rPr lang="en-US" dirty="0" err="1"/>
              <a:t>kemudian</a:t>
            </a:r>
            <a:r>
              <a:rPr lang="en-US" dirty="0"/>
              <a:t>  </a:t>
            </a:r>
            <a:r>
              <a:rPr lang="en-US" dirty="0" err="1"/>
              <a:t>dititrasi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EDTA</a:t>
            </a:r>
          </a:p>
          <a:p>
            <a:pPr eaLnBrk="1" hangingPunct="1"/>
            <a:r>
              <a:rPr lang="en-US" dirty="0" err="1"/>
              <a:t>Misalnya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penetapan</a:t>
            </a:r>
            <a:r>
              <a:rPr lang="en-US" dirty="0"/>
              <a:t> </a:t>
            </a:r>
            <a:r>
              <a:rPr lang="en-US" dirty="0" err="1"/>
              <a:t>kadar</a:t>
            </a:r>
            <a:r>
              <a:rPr lang="en-US" dirty="0"/>
              <a:t> Hg</a:t>
            </a:r>
            <a:r>
              <a:rPr lang="en-US" baseline="30000" dirty="0"/>
              <a:t>2+</a:t>
            </a:r>
            <a:r>
              <a:rPr lang="en-US" dirty="0"/>
              <a:t> </a:t>
            </a:r>
          </a:p>
        </p:txBody>
      </p:sp>
      <p:sp>
        <p:nvSpPr>
          <p:cNvPr id="276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>
                <a:solidFill>
                  <a:prstClr val="white">
                    <a:shade val="50000"/>
                  </a:prstClr>
                </a:solidFill>
              </a:rPr>
              <a:t>KOMPLEKSOMETRI</a:t>
            </a:r>
          </a:p>
        </p:txBody>
      </p:sp>
      <p:sp>
        <p:nvSpPr>
          <p:cNvPr id="276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AD4203BC-4757-4486-A449-787B996A4B27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15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27655" name="Rectangle 5"/>
          <p:cNvSpPr>
            <a:spLocks noChangeArrowheads="1"/>
          </p:cNvSpPr>
          <p:nvPr/>
        </p:nvSpPr>
        <p:spPr bwMode="auto">
          <a:xfrm>
            <a:off x="827088" y="404813"/>
            <a:ext cx="7129462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200" b="1" dirty="0">
                <a:solidFill>
                  <a:srgbClr val="410082"/>
                </a:solidFill>
              </a:rPr>
              <a:t>TITRASI SUBSTITUSI (</a:t>
            </a:r>
            <a:r>
              <a:rPr lang="en-US" sz="3200" b="1" dirty="0" err="1">
                <a:solidFill>
                  <a:srgbClr val="410082"/>
                </a:solidFill>
              </a:rPr>
              <a:t>pengusiran</a:t>
            </a:r>
            <a:r>
              <a:rPr lang="en-US" sz="3200" b="1" dirty="0">
                <a:solidFill>
                  <a:srgbClr val="410082"/>
                </a:solidFill>
              </a:rPr>
              <a:t>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438400" y="2514600"/>
            <a:ext cx="457200" cy="1588"/>
          </a:xfrm>
          <a:prstGeom prst="straightConnector1">
            <a:avLst/>
          </a:prstGeom>
          <a:ln w="285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" y="5867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6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4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2" name="Rectangle 2"/>
          <p:cNvSpPr>
            <a:spLocks noGrp="1" noChangeArrowheads="1"/>
          </p:cNvSpPr>
          <p:nvPr>
            <p:ph idx="1"/>
          </p:nvPr>
        </p:nvSpPr>
        <p:spPr>
          <a:xfrm>
            <a:off x="539750" y="1557338"/>
            <a:ext cx="8229600" cy="5826125"/>
          </a:xfrm>
        </p:spPr>
        <p:txBody>
          <a:bodyPr>
            <a:normAutofit/>
          </a:bodyPr>
          <a:lstStyle/>
          <a:p>
            <a:r>
              <a:rPr lang="id-ID" dirty="0"/>
              <a:t>Penetapan Hg2+</a:t>
            </a:r>
          </a:p>
          <a:p>
            <a:r>
              <a:rPr lang="id-ID" dirty="0"/>
              <a:t>Reaksi sebelum titrasi</a:t>
            </a:r>
            <a:endParaRPr lang="en-US" dirty="0"/>
          </a:p>
          <a:p>
            <a:pPr eaLnBrk="1" hangingPunct="1">
              <a:buFont typeface="Wingdings" pitchFamily="2" charset="2"/>
              <a:buNone/>
            </a:pPr>
            <a:r>
              <a:rPr lang="en-US" sz="2000" dirty="0"/>
              <a:t>     </a:t>
            </a:r>
            <a:r>
              <a:rPr lang="id-ID" sz="2000" dirty="0"/>
              <a:t>Hg2+</a:t>
            </a:r>
            <a:r>
              <a:rPr lang="en-US" sz="2000" baseline="30000" dirty="0"/>
              <a:t>+</a:t>
            </a:r>
            <a:r>
              <a:rPr lang="en-US" sz="2000" dirty="0"/>
              <a:t> + Mg</a:t>
            </a:r>
            <a:r>
              <a:rPr lang="id-ID" sz="2000" dirty="0"/>
              <a:t>EDTA</a:t>
            </a:r>
            <a:r>
              <a:rPr lang="en-US" sz="2000" baseline="30000" dirty="0"/>
              <a:t>2-</a:t>
            </a:r>
            <a:r>
              <a:rPr lang="en-US" sz="2000" dirty="0"/>
              <a:t>   </a:t>
            </a:r>
            <a:r>
              <a:rPr lang="id-ID" sz="2000" dirty="0"/>
              <a:t>+ EBT</a:t>
            </a:r>
            <a:r>
              <a:rPr lang="en-US" sz="2000" dirty="0"/>
              <a:t>  </a:t>
            </a:r>
            <a:r>
              <a:rPr lang="id-ID" sz="2000" dirty="0"/>
              <a:t>     </a:t>
            </a:r>
            <a:r>
              <a:rPr lang="en-US" sz="2000" dirty="0"/>
              <a:t>   </a:t>
            </a:r>
            <a:r>
              <a:rPr lang="id-ID" sz="2000" dirty="0"/>
              <a:t>HgEDTA</a:t>
            </a:r>
            <a:r>
              <a:rPr lang="id-ID" sz="2000" baseline="30000" dirty="0"/>
              <a:t>2-</a:t>
            </a:r>
            <a:r>
              <a:rPr lang="en-US" sz="2000" dirty="0"/>
              <a:t> + M</a:t>
            </a:r>
            <a:r>
              <a:rPr lang="id-ID" sz="2000" dirty="0"/>
              <a:t>gEBT +2H</a:t>
            </a:r>
            <a:r>
              <a:rPr lang="id-ID" sz="2000" baseline="30000" dirty="0"/>
              <a:t>+</a:t>
            </a:r>
          </a:p>
          <a:p>
            <a:pPr eaLnBrk="1" hangingPunct="1">
              <a:buFont typeface="Wingdings" pitchFamily="2" charset="2"/>
              <a:buNone/>
            </a:pPr>
            <a:r>
              <a:rPr lang="id-ID" sz="2000" baseline="30000" dirty="0"/>
              <a:t>                                                                                                                                  (ungu)</a:t>
            </a:r>
          </a:p>
          <a:p>
            <a:pPr eaLnBrk="1" hangingPunct="1">
              <a:buFont typeface="Wingdings" pitchFamily="2" charset="2"/>
              <a:buNone/>
            </a:pPr>
            <a:r>
              <a:rPr lang="id-ID" sz="2000" dirty="0"/>
              <a:t>Reaksi pada saat titrasi – titik akhir titrasi</a:t>
            </a:r>
          </a:p>
          <a:p>
            <a:pPr>
              <a:buNone/>
            </a:pPr>
            <a:r>
              <a:rPr lang="id-ID" sz="2000" dirty="0">
                <a:solidFill>
                  <a:prstClr val="white"/>
                </a:solidFill>
              </a:rPr>
              <a:t>EDTA</a:t>
            </a:r>
            <a:r>
              <a:rPr lang="id-ID" sz="2000" baseline="30000" dirty="0">
                <a:solidFill>
                  <a:prstClr val="white"/>
                </a:solidFill>
              </a:rPr>
              <a:t>2-</a:t>
            </a:r>
            <a:r>
              <a:rPr lang="en-US" sz="2000" dirty="0">
                <a:solidFill>
                  <a:prstClr val="white"/>
                </a:solidFill>
              </a:rPr>
              <a:t> + M</a:t>
            </a:r>
            <a:r>
              <a:rPr lang="id-ID" sz="2000" dirty="0">
                <a:solidFill>
                  <a:prstClr val="white"/>
                </a:solidFill>
              </a:rPr>
              <a:t>gEBT           </a:t>
            </a:r>
            <a:r>
              <a:rPr lang="en-US" sz="2000" dirty="0">
                <a:solidFill>
                  <a:prstClr val="white"/>
                </a:solidFill>
              </a:rPr>
              <a:t>Mg</a:t>
            </a:r>
            <a:r>
              <a:rPr lang="id-ID" sz="2000" dirty="0">
                <a:solidFill>
                  <a:prstClr val="white"/>
                </a:solidFill>
              </a:rPr>
              <a:t>EDTA</a:t>
            </a:r>
            <a:r>
              <a:rPr lang="en-US" sz="2000" baseline="30000" dirty="0">
                <a:solidFill>
                  <a:prstClr val="white"/>
                </a:solidFill>
              </a:rPr>
              <a:t>2-</a:t>
            </a:r>
            <a:r>
              <a:rPr lang="en-US" sz="2000" dirty="0">
                <a:solidFill>
                  <a:prstClr val="white"/>
                </a:solidFill>
              </a:rPr>
              <a:t> </a:t>
            </a:r>
            <a:r>
              <a:rPr lang="id-ID" sz="2000" dirty="0">
                <a:solidFill>
                  <a:prstClr val="white"/>
                </a:solidFill>
              </a:rPr>
              <a:t> + EBT + 2H</a:t>
            </a:r>
            <a:r>
              <a:rPr lang="id-ID" sz="2000" baseline="30000" dirty="0">
                <a:solidFill>
                  <a:prstClr val="white"/>
                </a:solidFill>
              </a:rPr>
              <a:t>+</a:t>
            </a:r>
          </a:p>
          <a:p>
            <a:pPr>
              <a:buNone/>
            </a:pPr>
            <a:r>
              <a:rPr lang="id-ID" sz="2000" baseline="30000" dirty="0">
                <a:solidFill>
                  <a:prstClr val="white"/>
                </a:solidFill>
              </a:rPr>
              <a:t>                                                                                                   (biru)</a:t>
            </a:r>
            <a:endParaRPr lang="en-US" sz="2000" baseline="30000" dirty="0"/>
          </a:p>
          <a:p>
            <a:pPr eaLnBrk="1" hangingPunct="1">
              <a:buFont typeface="Wingdings" pitchFamily="2" charset="2"/>
              <a:buNone/>
            </a:pPr>
            <a:endParaRPr lang="id-ID" baseline="30000" dirty="0"/>
          </a:p>
          <a:p>
            <a:pPr marL="0" lvl="0" indent="0">
              <a:lnSpc>
                <a:spcPct val="90000"/>
              </a:lnSpc>
              <a:buClr>
                <a:prstClr val="white">
                  <a:shade val="95000"/>
                </a:prstClr>
              </a:buClr>
              <a:buNone/>
            </a:pPr>
            <a:r>
              <a:rPr lang="id-ID" dirty="0"/>
              <a:t>M Hg</a:t>
            </a:r>
            <a:r>
              <a:rPr lang="id-ID" baseline="30000" dirty="0"/>
              <a:t>2+ =  </a:t>
            </a:r>
            <a:r>
              <a:rPr lang="id-ID" sz="2600" u="sng" dirty="0">
                <a:solidFill>
                  <a:prstClr val="white"/>
                </a:solidFill>
              </a:rPr>
              <a:t>(M x V )Na</a:t>
            </a:r>
            <a:r>
              <a:rPr lang="id-ID" sz="2600" u="sng" baseline="-25000" dirty="0">
                <a:solidFill>
                  <a:prstClr val="white"/>
                </a:solidFill>
              </a:rPr>
              <a:t>2</a:t>
            </a:r>
            <a:r>
              <a:rPr lang="id-ID" sz="2600" u="sng" dirty="0">
                <a:solidFill>
                  <a:prstClr val="white"/>
                </a:solidFill>
              </a:rPr>
              <a:t>EDTA</a:t>
            </a:r>
            <a:endParaRPr lang="en-US" sz="2600" u="sng" dirty="0">
              <a:solidFill>
                <a:prstClr val="white"/>
              </a:solidFill>
            </a:endParaRPr>
          </a:p>
          <a:p>
            <a:pPr marL="609600" lvl="0" indent="-609600">
              <a:lnSpc>
                <a:spcPct val="90000"/>
              </a:lnSpc>
              <a:buClr>
                <a:prstClr val="white">
                  <a:shade val="95000"/>
                </a:prstClr>
              </a:buClr>
              <a:buNone/>
            </a:pPr>
            <a:r>
              <a:rPr lang="id-ID" sz="2600" dirty="0">
                <a:solidFill>
                  <a:srgbClr val="69676D"/>
                </a:solidFill>
              </a:rPr>
              <a:t>                      </a:t>
            </a:r>
            <a:r>
              <a:rPr lang="id-ID" sz="2600" dirty="0">
                <a:solidFill>
                  <a:prstClr val="white">
                    <a:lumMod val="95000"/>
                  </a:prstClr>
                </a:solidFill>
              </a:rPr>
              <a:t>V</a:t>
            </a:r>
            <a:r>
              <a:rPr lang="id-ID" sz="2400" dirty="0">
                <a:solidFill>
                  <a:prstClr val="white"/>
                </a:solidFill>
              </a:rPr>
              <a:t> Hg</a:t>
            </a:r>
            <a:r>
              <a:rPr lang="id-ID" sz="2400" baseline="30000" dirty="0">
                <a:solidFill>
                  <a:prstClr val="white"/>
                </a:solidFill>
              </a:rPr>
              <a:t>2+</a:t>
            </a:r>
            <a:endParaRPr lang="en-US" sz="2600" baseline="30000" dirty="0">
              <a:solidFill>
                <a:prstClr val="white">
                  <a:lumMod val="95000"/>
                </a:prstClr>
              </a:solidFill>
            </a:endParaRPr>
          </a:p>
          <a:p>
            <a:pPr eaLnBrk="1" hangingPunct="1">
              <a:buFont typeface="Wingdings" pitchFamily="2" charset="2"/>
              <a:buNone/>
            </a:pPr>
            <a:endParaRPr lang="en-US" baseline="30000" dirty="0"/>
          </a:p>
        </p:txBody>
      </p:sp>
      <p:sp>
        <p:nvSpPr>
          <p:cNvPr id="276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>
                <a:solidFill>
                  <a:prstClr val="white">
                    <a:shade val="50000"/>
                  </a:prstClr>
                </a:solidFill>
              </a:rPr>
              <a:t>KOMPLEKSOMETRI</a:t>
            </a:r>
          </a:p>
        </p:txBody>
      </p:sp>
      <p:sp>
        <p:nvSpPr>
          <p:cNvPr id="276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AD4203BC-4757-4486-A449-787B996A4B27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16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27655" name="Rectangle 5"/>
          <p:cNvSpPr>
            <a:spLocks noChangeArrowheads="1"/>
          </p:cNvSpPr>
          <p:nvPr/>
        </p:nvSpPr>
        <p:spPr bwMode="auto">
          <a:xfrm>
            <a:off x="827088" y="404813"/>
            <a:ext cx="7129462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200" b="1" dirty="0">
                <a:solidFill>
                  <a:srgbClr val="410082"/>
                </a:solidFill>
              </a:rPr>
              <a:t>TITRASI SUBSTITUSI (</a:t>
            </a:r>
            <a:r>
              <a:rPr lang="en-US" sz="3200" b="1" dirty="0" err="1">
                <a:solidFill>
                  <a:srgbClr val="410082"/>
                </a:solidFill>
              </a:rPr>
              <a:t>pengusiran</a:t>
            </a:r>
            <a:r>
              <a:rPr lang="en-US" sz="3200" b="1" dirty="0">
                <a:solidFill>
                  <a:srgbClr val="410082"/>
                </a:solidFill>
              </a:rPr>
              <a:t>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667000" y="3886200"/>
            <a:ext cx="457200" cy="1588"/>
          </a:xfrm>
          <a:prstGeom prst="straightConnector1">
            <a:avLst/>
          </a:prstGeom>
          <a:ln w="28575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4114800" y="2590800"/>
            <a:ext cx="457200" cy="0"/>
          </a:xfrm>
          <a:prstGeom prst="straightConnector1">
            <a:avLst/>
          </a:prstGeom>
          <a:ln w="25400" cmpd="sng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571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98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3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692150"/>
            <a:ext cx="7772400" cy="5619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3200" b="1" dirty="0">
                <a:solidFill>
                  <a:schemeClr val="hlink"/>
                </a:solidFill>
              </a:rPr>
              <a:t>4. TITRASI ASAM-BASA</a:t>
            </a:r>
          </a:p>
        </p:txBody>
      </p:sp>
      <p:sp>
        <p:nvSpPr>
          <p:cNvPr id="28677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484313"/>
            <a:ext cx="8229600" cy="5216525"/>
          </a:xfrm>
        </p:spPr>
        <p:txBody>
          <a:bodyPr/>
          <a:lstStyle/>
          <a:p>
            <a:pPr eaLnBrk="1" hangingPunct="1"/>
            <a:r>
              <a:rPr lang="en-US" dirty="0" err="1"/>
              <a:t>Prinsip</a:t>
            </a:r>
            <a:r>
              <a:rPr lang="en-US" dirty="0"/>
              <a:t> </a:t>
            </a:r>
            <a:r>
              <a:rPr lang="en-US" dirty="0" err="1"/>
              <a:t>reaksi</a:t>
            </a:r>
            <a:r>
              <a:rPr lang="en-US" dirty="0"/>
              <a:t>:</a:t>
            </a:r>
          </a:p>
          <a:p>
            <a:pPr eaLnBrk="1" hangingPunct="1">
              <a:buFont typeface="Wingdings" pitchFamily="2" charset="2"/>
              <a:buNone/>
            </a:pPr>
            <a:endParaRPr lang="en-US" dirty="0"/>
          </a:p>
          <a:p>
            <a:pPr eaLnBrk="1" hangingPunct="1"/>
            <a:r>
              <a:rPr lang="en-US" dirty="0" err="1"/>
              <a:t>M</a:t>
            </a:r>
            <a:r>
              <a:rPr lang="en-US" baseline="30000" dirty="0" err="1"/>
              <a:t>n</a:t>
            </a:r>
            <a:r>
              <a:rPr lang="en-US" baseline="30000" dirty="0"/>
              <a:t>+</a:t>
            </a:r>
            <a:r>
              <a:rPr lang="en-US" dirty="0"/>
              <a:t> + H</a:t>
            </a:r>
            <a:r>
              <a:rPr lang="en-US" baseline="-25000" dirty="0"/>
              <a:t>2</a:t>
            </a:r>
            <a:r>
              <a:rPr lang="en-US" dirty="0"/>
              <a:t>Y</a:t>
            </a:r>
            <a:r>
              <a:rPr lang="en-US" baseline="30000" dirty="0"/>
              <a:t>2-</a:t>
            </a:r>
            <a:r>
              <a:rPr lang="en-US" dirty="0"/>
              <a:t>         MY</a:t>
            </a:r>
            <a:r>
              <a:rPr lang="en-US" baseline="30000" dirty="0"/>
              <a:t>(n-4)+</a:t>
            </a:r>
            <a:r>
              <a:rPr lang="en-US" dirty="0"/>
              <a:t> + 2H</a:t>
            </a:r>
            <a:r>
              <a:rPr lang="en-US" baseline="30000" dirty="0"/>
              <a:t>+</a:t>
            </a:r>
          </a:p>
          <a:p>
            <a:pPr eaLnBrk="1" hangingPunct="1">
              <a:buFont typeface="Wingdings" pitchFamily="2" charset="2"/>
              <a:buNone/>
            </a:pPr>
            <a:endParaRPr lang="en-US" dirty="0"/>
          </a:p>
          <a:p>
            <a:pPr eaLnBrk="1" hangingPunct="1"/>
            <a:r>
              <a:rPr lang="en-US" dirty="0"/>
              <a:t>H</a:t>
            </a:r>
            <a:r>
              <a:rPr lang="en-US" baseline="30000" dirty="0"/>
              <a:t>+</a:t>
            </a:r>
            <a:r>
              <a:rPr lang="en-US" dirty="0"/>
              <a:t> yang </a:t>
            </a:r>
            <a:r>
              <a:rPr lang="en-US" dirty="0" err="1"/>
              <a:t>dihasilkan</a:t>
            </a:r>
            <a:r>
              <a:rPr lang="en-US" dirty="0"/>
              <a:t> </a:t>
            </a:r>
            <a:r>
              <a:rPr lang="en-US" dirty="0" err="1"/>
              <a:t>dititrasi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larutan</a:t>
            </a:r>
            <a:r>
              <a:rPr lang="en-US" dirty="0"/>
              <a:t> </a:t>
            </a:r>
            <a:r>
              <a:rPr lang="en-US" dirty="0" err="1"/>
              <a:t>baku</a:t>
            </a:r>
            <a:r>
              <a:rPr lang="en-US" dirty="0"/>
              <a:t> </a:t>
            </a:r>
            <a:r>
              <a:rPr lang="en-US" dirty="0" err="1"/>
              <a:t>NaOH</a:t>
            </a:r>
            <a:endParaRPr lang="en-US" dirty="0"/>
          </a:p>
        </p:txBody>
      </p:sp>
      <p:sp>
        <p:nvSpPr>
          <p:cNvPr id="2867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>
                <a:solidFill>
                  <a:prstClr val="white">
                    <a:shade val="50000"/>
                  </a:prstClr>
                </a:solidFill>
              </a:rPr>
              <a:t>KOMPLEKSOMETRI</a:t>
            </a:r>
          </a:p>
        </p:txBody>
      </p:sp>
      <p:sp>
        <p:nvSpPr>
          <p:cNvPr id="2867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B5677480-04E1-4BF7-B2D2-4FE84EC5E3A9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17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28678" name="Line 4"/>
          <p:cNvSpPr>
            <a:spLocks noChangeShapeType="1"/>
          </p:cNvSpPr>
          <p:nvPr/>
        </p:nvSpPr>
        <p:spPr bwMode="auto">
          <a:xfrm>
            <a:off x="2201863" y="2514600"/>
            <a:ext cx="5762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8679" name="Line 5"/>
          <p:cNvSpPr>
            <a:spLocks noChangeShapeType="1"/>
          </p:cNvSpPr>
          <p:nvPr/>
        </p:nvSpPr>
        <p:spPr bwMode="auto">
          <a:xfrm flipH="1" flipV="1">
            <a:off x="2057400" y="2717875"/>
            <a:ext cx="720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8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29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692150"/>
            <a:ext cx="7772400" cy="5619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3200" b="1" dirty="0">
                <a:solidFill>
                  <a:schemeClr val="hlink"/>
                </a:solidFill>
              </a:rPr>
              <a:t>4. TITRASI ASAM-BASA</a:t>
            </a:r>
          </a:p>
        </p:txBody>
      </p:sp>
      <p:sp>
        <p:nvSpPr>
          <p:cNvPr id="28677" name="Rectangle 3"/>
          <p:cNvSpPr>
            <a:spLocks noGrp="1" noChangeArrowheads="1"/>
          </p:cNvSpPr>
          <p:nvPr>
            <p:ph idx="1"/>
          </p:nvPr>
        </p:nvSpPr>
        <p:spPr>
          <a:xfrm>
            <a:off x="468313" y="1484313"/>
            <a:ext cx="8229600" cy="5216525"/>
          </a:xfrm>
        </p:spPr>
        <p:txBody>
          <a:bodyPr/>
          <a:lstStyle/>
          <a:p>
            <a:pPr eaLnBrk="1" hangingPunct="1"/>
            <a:r>
              <a:rPr lang="id-ID" dirty="0"/>
              <a:t>Contoh </a:t>
            </a:r>
            <a:r>
              <a:rPr lang="en-US" dirty="0"/>
              <a:t>:</a:t>
            </a:r>
            <a:r>
              <a:rPr lang="id-ID" dirty="0"/>
              <a:t> Penetapan kadar Zn</a:t>
            </a:r>
            <a:r>
              <a:rPr lang="id-ID" baseline="30000" dirty="0"/>
              <a:t>2+ </a:t>
            </a:r>
            <a:r>
              <a:rPr lang="id-ID" dirty="0"/>
              <a:t>indikator fenolftalein</a:t>
            </a:r>
            <a:endParaRPr lang="en-US" dirty="0"/>
          </a:p>
          <a:p>
            <a:pPr eaLnBrk="1" hangingPunct="1">
              <a:buFont typeface="Wingdings" pitchFamily="2" charset="2"/>
              <a:buNone/>
            </a:pPr>
            <a:endParaRPr lang="en-US" dirty="0"/>
          </a:p>
          <a:p>
            <a:pPr eaLnBrk="1" hangingPunct="1"/>
            <a:r>
              <a:rPr lang="id-ID" dirty="0"/>
              <a:t>Zn</a:t>
            </a:r>
            <a:r>
              <a:rPr lang="id-ID" baseline="30000" dirty="0"/>
              <a:t>2</a:t>
            </a:r>
            <a:r>
              <a:rPr lang="en-US" baseline="30000" dirty="0"/>
              <a:t>+</a:t>
            </a:r>
            <a:r>
              <a:rPr lang="en-US" dirty="0"/>
              <a:t> + </a:t>
            </a:r>
            <a:r>
              <a:rPr lang="id-ID" dirty="0"/>
              <a:t>EDTA</a:t>
            </a:r>
            <a:r>
              <a:rPr lang="en-US" baseline="30000" dirty="0"/>
              <a:t>2-</a:t>
            </a:r>
            <a:r>
              <a:rPr lang="en-US" dirty="0"/>
              <a:t>         </a:t>
            </a:r>
            <a:r>
              <a:rPr lang="id-ID" dirty="0"/>
              <a:t>   ZnEDTA</a:t>
            </a:r>
            <a:r>
              <a:rPr lang="id-ID" baseline="30000" dirty="0"/>
              <a:t>2-</a:t>
            </a:r>
            <a:r>
              <a:rPr lang="en-US" dirty="0"/>
              <a:t> + 2H</a:t>
            </a:r>
            <a:r>
              <a:rPr lang="en-US" baseline="30000" dirty="0"/>
              <a:t>+</a:t>
            </a:r>
          </a:p>
          <a:p>
            <a:pPr>
              <a:buNone/>
            </a:pPr>
            <a:r>
              <a:rPr lang="id-ID" dirty="0"/>
              <a:t>    </a:t>
            </a:r>
            <a:r>
              <a:rPr lang="id-ID" dirty="0">
                <a:solidFill>
                  <a:prstClr val="white"/>
                </a:solidFill>
              </a:rPr>
              <a:t> </a:t>
            </a:r>
          </a:p>
          <a:p>
            <a:pPr>
              <a:buNone/>
            </a:pP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2H</a:t>
            </a:r>
            <a:r>
              <a:rPr kumimoji="0" lang="en-US" sz="21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    </a:t>
            </a:r>
            <a:r>
              <a:rPr kumimoji="0" lang="en-US" sz="21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     NaOH                        2Na</a:t>
            </a:r>
            <a:r>
              <a:rPr kumimoji="0" lang="en-US" sz="21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</a:t>
            </a:r>
            <a:r>
              <a:rPr kumimoji="0" lang="en-US" sz="21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+  H</a:t>
            </a:r>
            <a:r>
              <a:rPr kumimoji="0" lang="en-US" sz="21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r>
              <a:rPr kumimoji="0" lang="en-US" sz="21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</a:t>
            </a:r>
            <a:endParaRPr lang="id-ID" dirty="0">
              <a:solidFill>
                <a:prstClr val="white"/>
              </a:solidFill>
            </a:endParaRPr>
          </a:p>
          <a:p>
            <a:pPr>
              <a:buNone/>
            </a:pPr>
            <a:r>
              <a:rPr lang="id-ID" dirty="0">
                <a:solidFill>
                  <a:prstClr val="white"/>
                </a:solidFill>
              </a:rPr>
              <a:t>M Zn</a:t>
            </a:r>
            <a:r>
              <a:rPr lang="id-ID" baseline="30000" dirty="0">
                <a:solidFill>
                  <a:prstClr val="white"/>
                </a:solidFill>
              </a:rPr>
              <a:t>2+</a:t>
            </a:r>
            <a:r>
              <a:rPr lang="id-ID" dirty="0">
                <a:solidFill>
                  <a:prstClr val="white"/>
                </a:solidFill>
              </a:rPr>
              <a:t> = </a:t>
            </a:r>
            <a:r>
              <a:rPr lang="id-ID" u="sng" dirty="0">
                <a:solidFill>
                  <a:prstClr val="white"/>
                </a:solidFill>
              </a:rPr>
              <a:t>(V x M )NaOH</a:t>
            </a:r>
          </a:p>
          <a:p>
            <a:pPr>
              <a:buNone/>
            </a:pPr>
            <a:r>
              <a:rPr lang="id-ID" dirty="0">
                <a:solidFill>
                  <a:prstClr val="white"/>
                </a:solidFill>
              </a:rPr>
              <a:t>                        VZn</a:t>
            </a:r>
            <a:r>
              <a:rPr lang="id-ID" baseline="30000" dirty="0">
                <a:solidFill>
                  <a:prstClr val="white"/>
                </a:solidFill>
              </a:rPr>
              <a:t>2+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2867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>
                <a:solidFill>
                  <a:prstClr val="white">
                    <a:shade val="50000"/>
                  </a:prstClr>
                </a:solidFill>
              </a:rPr>
              <a:t>KOMPLEKSOMETRI</a:t>
            </a:r>
          </a:p>
        </p:txBody>
      </p:sp>
      <p:sp>
        <p:nvSpPr>
          <p:cNvPr id="2867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B5677480-04E1-4BF7-B2D2-4FE84EC5E3A9}" type="slidenum">
              <a:rPr lang="en-US" smtClean="0">
                <a:solidFill>
                  <a:prstClr val="white">
                    <a:shade val="50000"/>
                  </a:prstClr>
                </a:solidFill>
              </a:rPr>
              <a:pPr/>
              <a:t>18</a:t>
            </a:fld>
            <a:endParaRPr lang="en-US">
              <a:solidFill>
                <a:prstClr val="white">
                  <a:shade val="50000"/>
                </a:prstClr>
              </a:solidFill>
            </a:endParaRPr>
          </a:p>
        </p:txBody>
      </p:sp>
      <p:sp>
        <p:nvSpPr>
          <p:cNvPr id="28678" name="Line 4"/>
          <p:cNvSpPr>
            <a:spLocks noChangeShapeType="1"/>
          </p:cNvSpPr>
          <p:nvPr/>
        </p:nvSpPr>
        <p:spPr bwMode="auto">
          <a:xfrm>
            <a:off x="2498361" y="2526009"/>
            <a:ext cx="5762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28679" name="Line 5"/>
          <p:cNvSpPr>
            <a:spLocks noChangeShapeType="1"/>
          </p:cNvSpPr>
          <p:nvPr/>
        </p:nvSpPr>
        <p:spPr bwMode="auto">
          <a:xfrm flipH="1">
            <a:off x="2504065" y="2735969"/>
            <a:ext cx="570558" cy="415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3" name="Straight Arrow Connector 2"/>
          <p:cNvCxnSpPr>
            <a:cxnSpLocks/>
          </p:cNvCxnSpPr>
          <p:nvPr/>
        </p:nvCxnSpPr>
        <p:spPr>
          <a:xfrm>
            <a:off x="2473124" y="3429000"/>
            <a:ext cx="601499" cy="0"/>
          </a:xfrm>
          <a:prstGeom prst="straightConnector1">
            <a:avLst/>
          </a:prstGeom>
          <a:ln w="3810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6126" y="54636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6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LANGKAH-LANGKAH TITRASI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6948688"/>
              </p:ext>
            </p:extLst>
          </p:nvPr>
        </p:nvGraphicFramePr>
        <p:xfrm>
          <a:off x="827088" y="2052638"/>
          <a:ext cx="6711950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" y="5638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553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d-ID" sz="3200" dirty="0"/>
              <a:t>Setelah mengikuti materi ini anda harus dapat menjawab </a:t>
            </a:r>
            <a:r>
              <a:rPr lang="en-US" sz="3200" dirty="0" err="1"/>
              <a:t>pertanyaan</a:t>
            </a:r>
            <a:r>
              <a:rPr lang="id-ID" sz="3200" dirty="0"/>
              <a:t> ini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7836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definisi</a:t>
            </a:r>
            <a:r>
              <a:rPr lang="en-US" dirty="0"/>
              <a:t> </a:t>
            </a:r>
            <a:r>
              <a:rPr lang="en-US" dirty="0" err="1"/>
              <a:t>titrasi</a:t>
            </a:r>
            <a:r>
              <a:rPr lang="en-US" dirty="0"/>
              <a:t> </a:t>
            </a:r>
            <a:r>
              <a:rPr lang="en-US" dirty="0" err="1"/>
              <a:t>kompleksometri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prinsip</a:t>
            </a:r>
            <a:r>
              <a:rPr lang="en-US" dirty="0"/>
              <a:t> </a:t>
            </a:r>
            <a:r>
              <a:rPr lang="en-US" dirty="0" err="1"/>
              <a:t>titrasi</a:t>
            </a:r>
            <a:r>
              <a:rPr lang="en-US" dirty="0"/>
              <a:t> </a:t>
            </a:r>
            <a:r>
              <a:rPr lang="en-US" dirty="0" err="1"/>
              <a:t>kompleksometri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 </a:t>
            </a:r>
            <a:r>
              <a:rPr lang="en-US" dirty="0" err="1"/>
              <a:t>alat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bahan</a:t>
            </a:r>
            <a:r>
              <a:rPr lang="en-US" dirty="0"/>
              <a:t> yang </a:t>
            </a:r>
            <a:r>
              <a:rPr lang="en-US" dirty="0" err="1"/>
              <a:t>diperlukan</a:t>
            </a:r>
            <a:r>
              <a:rPr lang="en-US" dirty="0"/>
              <a:t>?</a:t>
            </a:r>
            <a:endParaRPr lang="id-ID" dirty="0"/>
          </a:p>
          <a:p>
            <a:pPr marL="514350" indent="-514350">
              <a:buAutoNum type="arabicPeriod"/>
            </a:pPr>
            <a:r>
              <a:rPr lang="id-ID" dirty="0"/>
              <a:t>Ada berapa tipe titrasi kompleksometri?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pentiter</a:t>
            </a:r>
            <a:r>
              <a:rPr lang="en-US" dirty="0"/>
              <a:t> </a:t>
            </a:r>
            <a:r>
              <a:rPr lang="en-US" dirty="0" err="1"/>
              <a:t>titrasi</a:t>
            </a:r>
            <a:r>
              <a:rPr lang="en-US" dirty="0"/>
              <a:t> </a:t>
            </a:r>
            <a:r>
              <a:rPr lang="en-US" dirty="0" err="1"/>
              <a:t>kompleksometri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sampel</a:t>
            </a:r>
            <a:r>
              <a:rPr lang="en-US" dirty="0"/>
              <a:t> </a:t>
            </a:r>
            <a:r>
              <a:rPr lang="en-US" dirty="0" err="1"/>
              <a:t>titrasi</a:t>
            </a:r>
            <a:r>
              <a:rPr lang="en-US" dirty="0"/>
              <a:t> </a:t>
            </a:r>
            <a:r>
              <a:rPr lang="en-US" dirty="0" err="1"/>
              <a:t>kompleksometri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reaksinya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Apa</a:t>
            </a:r>
            <a:r>
              <a:rPr lang="en-US" dirty="0"/>
              <a:t> yang </a:t>
            </a:r>
            <a:r>
              <a:rPr lang="en-US" dirty="0" err="1"/>
              <a:t>diamati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pengamatannya</a:t>
            </a:r>
            <a:r>
              <a:rPr lang="en-US" dirty="0"/>
              <a:t> </a:t>
            </a:r>
            <a:r>
              <a:rPr lang="en-US" dirty="0" err="1"/>
              <a:t>apa</a:t>
            </a:r>
            <a:r>
              <a:rPr lang="en-US" dirty="0"/>
              <a:t>?</a:t>
            </a:r>
          </a:p>
          <a:p>
            <a:pPr marL="514350" indent="-514350">
              <a:buAutoNum type="arabicPeriod"/>
            </a:pPr>
            <a:r>
              <a:rPr lang="en-US" dirty="0" err="1"/>
              <a:t>Perhitungan</a:t>
            </a:r>
            <a:r>
              <a:rPr lang="en-US" dirty="0"/>
              <a:t> </a:t>
            </a:r>
            <a:r>
              <a:rPr lang="en-US" dirty="0" err="1"/>
              <a:t>kadar</a:t>
            </a:r>
            <a:r>
              <a:rPr lang="en-US" dirty="0"/>
              <a:t> ?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000" y="6019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03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33400"/>
            <a:ext cx="7391400" cy="563562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contoh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21176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dirty="0" err="1"/>
              <a:t>Penetapan</a:t>
            </a:r>
            <a:r>
              <a:rPr lang="en-US" sz="2400" dirty="0"/>
              <a:t> </a:t>
            </a:r>
            <a:r>
              <a:rPr lang="en-US" sz="2400" dirty="0" err="1"/>
              <a:t>kadar</a:t>
            </a:r>
            <a:r>
              <a:rPr lang="en-US" sz="2400" dirty="0"/>
              <a:t> MgSO4 </a:t>
            </a:r>
            <a:r>
              <a:rPr lang="id-ID" sz="2400" dirty="0"/>
              <a:t>(garam inggris) dalam air laut </a:t>
            </a:r>
            <a:r>
              <a:rPr lang="en-US" sz="2400" dirty="0"/>
              <a:t>(BM : 246,47) </a:t>
            </a:r>
          </a:p>
          <a:p>
            <a:pPr marL="514350" indent="-514350">
              <a:buAutoNum type="arabicPeriod"/>
            </a:pPr>
            <a:r>
              <a:rPr lang="en-US" sz="2400" dirty="0" err="1"/>
              <a:t>Buat</a:t>
            </a:r>
            <a:r>
              <a:rPr lang="en-US" sz="2400" dirty="0"/>
              <a:t> </a:t>
            </a:r>
            <a:r>
              <a:rPr lang="en-US" sz="2400" dirty="0" err="1"/>
              <a:t>larutan</a:t>
            </a:r>
            <a:r>
              <a:rPr lang="en-US" sz="2400" dirty="0"/>
              <a:t> Na2EDTA 0,05 M </a:t>
            </a:r>
            <a:r>
              <a:rPr lang="en-US" sz="2400" dirty="0" err="1"/>
              <a:t>sebanyak</a:t>
            </a:r>
            <a:r>
              <a:rPr lang="en-US" sz="2400" dirty="0"/>
              <a:t> 1L</a:t>
            </a:r>
          </a:p>
          <a:p>
            <a:pPr marL="514350" indent="-514350">
              <a:buAutoNum type="arabicPeriod"/>
            </a:pPr>
            <a:r>
              <a:rPr lang="en-US" sz="2400" dirty="0" err="1"/>
              <a:t>Buat</a:t>
            </a:r>
            <a:r>
              <a:rPr lang="en-US" sz="2400" dirty="0"/>
              <a:t> </a:t>
            </a:r>
            <a:r>
              <a:rPr lang="en-US" sz="2400" dirty="0" err="1"/>
              <a:t>larutan</a:t>
            </a:r>
            <a:r>
              <a:rPr lang="en-US" sz="2400" dirty="0"/>
              <a:t> ZnSO4.7H2O </a:t>
            </a:r>
            <a:r>
              <a:rPr lang="id-ID" sz="2400" dirty="0"/>
              <a:t> 0,05 M </a:t>
            </a:r>
            <a:r>
              <a:rPr lang="en-US" sz="2400" dirty="0" err="1"/>
              <a:t>sebanyak</a:t>
            </a:r>
            <a:r>
              <a:rPr lang="en-US" sz="2400" dirty="0"/>
              <a:t> 100 mL</a:t>
            </a:r>
          </a:p>
          <a:p>
            <a:pPr marL="514350" indent="-514350">
              <a:buAutoNum type="arabicPeriod"/>
            </a:pPr>
            <a:r>
              <a:rPr lang="en-US" sz="2400" dirty="0" err="1"/>
              <a:t>Buat</a:t>
            </a:r>
            <a:r>
              <a:rPr lang="en-US" sz="2400" dirty="0"/>
              <a:t> </a:t>
            </a:r>
            <a:r>
              <a:rPr lang="en-US" sz="2400" dirty="0" err="1"/>
              <a:t>larutan</a:t>
            </a:r>
            <a:r>
              <a:rPr lang="en-US" sz="2400" dirty="0"/>
              <a:t> buffer </a:t>
            </a:r>
            <a:r>
              <a:rPr lang="en-US" sz="2400" dirty="0" err="1"/>
              <a:t>salmiak</a:t>
            </a:r>
            <a:r>
              <a:rPr lang="en-US" sz="2400" dirty="0"/>
              <a:t> pH 10 250 mL</a:t>
            </a:r>
          </a:p>
          <a:p>
            <a:pPr marL="514350" indent="-514350">
              <a:buAutoNum type="arabicPeriod"/>
            </a:pPr>
            <a:r>
              <a:rPr lang="en-US" sz="2400" dirty="0" err="1"/>
              <a:t>Buat</a:t>
            </a:r>
            <a:r>
              <a:rPr lang="en-US" sz="2400" dirty="0"/>
              <a:t> </a:t>
            </a:r>
            <a:r>
              <a:rPr lang="en-US" sz="2400" dirty="0" err="1"/>
              <a:t>indikator</a:t>
            </a:r>
            <a:r>
              <a:rPr lang="en-US" sz="2400" dirty="0"/>
              <a:t> EBT</a:t>
            </a:r>
          </a:p>
          <a:p>
            <a:pPr marL="514350" indent="-514350">
              <a:buAutoNum type="arabicPeriod"/>
            </a:pPr>
            <a:r>
              <a:rPr lang="en-US" sz="2400" dirty="0" err="1"/>
              <a:t>Bakukan</a:t>
            </a:r>
            <a:r>
              <a:rPr lang="en-US" sz="2400" dirty="0"/>
              <a:t> Na2EDTA </a:t>
            </a:r>
            <a:r>
              <a:rPr lang="en-US" sz="2400" dirty="0" err="1"/>
              <a:t>dengan</a:t>
            </a:r>
            <a:r>
              <a:rPr lang="en-US" sz="2400" dirty="0"/>
              <a:t> ZnSO4.7H2O (BM : 287,54)</a:t>
            </a:r>
          </a:p>
          <a:p>
            <a:pPr marL="514350" indent="-514350">
              <a:buAutoNum type="arabicPeriod"/>
            </a:pPr>
            <a:r>
              <a:rPr lang="en-US" sz="2400" dirty="0" err="1"/>
              <a:t>Hitung</a:t>
            </a:r>
            <a:r>
              <a:rPr lang="en-US" sz="2400" dirty="0"/>
              <a:t> </a:t>
            </a:r>
            <a:r>
              <a:rPr lang="en-US" sz="2400" dirty="0" err="1"/>
              <a:t>molaritas</a:t>
            </a:r>
            <a:r>
              <a:rPr lang="en-US" sz="2400" dirty="0"/>
              <a:t> Na2EDTA</a:t>
            </a:r>
            <a:r>
              <a:rPr lang="id-ID" sz="2400" dirty="0"/>
              <a:t> jika untuk mentitrasi 10 mL larutan Na2EDTA diperlukan 10,5 ; 11, dan 10 mL larutan Zn.</a:t>
            </a:r>
            <a:endParaRPr lang="en-US" sz="2400" dirty="0"/>
          </a:p>
          <a:p>
            <a:pPr marL="514350" indent="-514350">
              <a:buAutoNum type="arabicPeriod"/>
            </a:pPr>
            <a:r>
              <a:rPr lang="en-US" sz="2400" dirty="0" err="1"/>
              <a:t>Lakukan</a:t>
            </a:r>
            <a:r>
              <a:rPr lang="en-US" sz="2400" dirty="0"/>
              <a:t> </a:t>
            </a:r>
            <a:r>
              <a:rPr lang="en-US" sz="2400" dirty="0" err="1"/>
              <a:t>penetapan</a:t>
            </a:r>
            <a:r>
              <a:rPr lang="en-US" sz="2400" dirty="0"/>
              <a:t> </a:t>
            </a:r>
            <a:r>
              <a:rPr lang="en-US" sz="2400" dirty="0" err="1"/>
              <a:t>kadar</a:t>
            </a:r>
            <a:r>
              <a:rPr lang="en-US" sz="2400" dirty="0"/>
              <a:t> </a:t>
            </a:r>
            <a:r>
              <a:rPr lang="en-US" sz="2400" dirty="0" err="1"/>
              <a:t>sampel</a:t>
            </a:r>
            <a:endParaRPr lang="en-US" sz="2400" dirty="0"/>
          </a:p>
          <a:p>
            <a:pPr marL="514350" indent="-514350">
              <a:buAutoNum type="arabicPeriod"/>
            </a:pPr>
            <a:r>
              <a:rPr lang="en-US" sz="2400" dirty="0" err="1"/>
              <a:t>Hitung</a:t>
            </a:r>
            <a:r>
              <a:rPr lang="en-US" sz="2400" dirty="0"/>
              <a:t> </a:t>
            </a:r>
            <a:r>
              <a:rPr lang="en-US" sz="2400" dirty="0" err="1"/>
              <a:t>kadar</a:t>
            </a:r>
            <a:r>
              <a:rPr lang="en-US" sz="2400" dirty="0"/>
              <a:t> </a:t>
            </a:r>
            <a:r>
              <a:rPr lang="en-US" sz="2400" dirty="0" err="1"/>
              <a:t>sampel</a:t>
            </a:r>
            <a:r>
              <a:rPr lang="id-ID" sz="2400" dirty="0"/>
              <a:t> jika volume Na2EDTA yang diperlukan untuk mentitrasi 10 mL larutan sampel adalah 8 ; 8,5 ; dan 8 mL</a:t>
            </a:r>
          </a:p>
          <a:p>
            <a:pPr marL="514350" indent="-514350">
              <a:buAutoNum type="arabicPeriod"/>
            </a:pPr>
            <a:r>
              <a:rPr lang="id-ID" sz="2400" dirty="0"/>
              <a:t>Hitung % kadar MgSO4 dalam air laut</a:t>
            </a:r>
            <a:endParaRPr lang="en-US" sz="2400" dirty="0"/>
          </a:p>
          <a:p>
            <a:pPr marL="514350" indent="-514350">
              <a:buAutoNum type="arabicPeriod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6171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46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47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9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318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8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318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97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318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1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318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335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318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54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318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973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318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292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31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1" fill="hold">
                      <p:stCondLst>
                        <p:cond delay="0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1153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 bldLvl="5" rev="1" advAuto="100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/>
          <a:lstStyle/>
          <a:p>
            <a:pPr>
              <a:buNone/>
            </a:pPr>
            <a:r>
              <a:rPr lang="en-US" dirty="0"/>
              <a:t>Summary </a:t>
            </a:r>
            <a:r>
              <a:rPr lang="en-US" dirty="0" err="1"/>
              <a:t>titrasi</a:t>
            </a:r>
            <a:r>
              <a:rPr lang="en-US" dirty="0"/>
              <a:t> </a:t>
            </a:r>
            <a:r>
              <a:rPr lang="en-US" dirty="0" err="1"/>
              <a:t>kompleksometri</a:t>
            </a:r>
            <a:r>
              <a:rPr lang="en-US" dirty="0"/>
              <a:t> 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695188"/>
              </p:ext>
            </p:extLst>
          </p:nvPr>
        </p:nvGraphicFramePr>
        <p:xfrm>
          <a:off x="457200" y="1600200"/>
          <a:ext cx="8305798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0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44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6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50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950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LANGSUNG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TIDAK</a:t>
                      </a:r>
                      <a:r>
                        <a:rPr lang="en-US" sz="1400" baseline="0" dirty="0"/>
                        <a:t> LANGSUNG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SUBSTITUSI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ASAM BASA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PRINSIP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REAKSI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INDIKATOR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PENTITER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PERHITUNGAN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d-ID" sz="1400" dirty="0"/>
                        <a:t>Perubahan</a:t>
                      </a:r>
                      <a:r>
                        <a:rPr lang="id-ID" sz="1400" baseline="0" dirty="0"/>
                        <a:t> warna</a:t>
                      </a:r>
                      <a:r>
                        <a:rPr lang="en-US" sz="1400" dirty="0"/>
                        <a:t> TAT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5715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2"/>
          <p:cNvSpPr>
            <a:spLocks noGrp="1" noChangeArrowheads="1"/>
          </p:cNvSpPr>
          <p:nvPr>
            <p:ph idx="1"/>
          </p:nvPr>
        </p:nvSpPr>
        <p:spPr>
          <a:xfrm>
            <a:off x="457200" y="1557338"/>
            <a:ext cx="8229600" cy="4995862"/>
          </a:xfrm>
        </p:spPr>
        <p:txBody>
          <a:bodyPr/>
          <a:lstStyle/>
          <a:p>
            <a:pPr eaLnBrk="1" hangingPunct="1"/>
            <a:r>
              <a:rPr lang="en-US" dirty="0" err="1"/>
              <a:t>Metoda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titrasi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reaksi</a:t>
            </a:r>
            <a:r>
              <a:rPr lang="en-US" dirty="0"/>
              <a:t> </a:t>
            </a:r>
            <a:r>
              <a:rPr lang="en-US" dirty="0" err="1"/>
              <a:t>pembentukan</a:t>
            </a:r>
            <a:r>
              <a:rPr lang="en-US" dirty="0"/>
              <a:t> </a:t>
            </a:r>
            <a:r>
              <a:rPr lang="en-US" dirty="0" err="1"/>
              <a:t>kompleks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ion </a:t>
            </a:r>
            <a:r>
              <a:rPr lang="en-US" dirty="0" err="1"/>
              <a:t>logam</a:t>
            </a:r>
            <a:r>
              <a:rPr lang="en-US" dirty="0"/>
              <a:t> (</a:t>
            </a:r>
            <a:r>
              <a:rPr lang="en-US" dirty="0" err="1"/>
              <a:t>Ca;Mg</a:t>
            </a:r>
            <a:r>
              <a:rPr lang="en-US" dirty="0"/>
              <a:t>)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ligan</a:t>
            </a:r>
            <a:r>
              <a:rPr lang="en-US" dirty="0"/>
              <a:t> </a:t>
            </a:r>
            <a:r>
              <a:rPr lang="en-US" dirty="0" err="1"/>
              <a:t>multidentat</a:t>
            </a:r>
            <a:r>
              <a:rPr lang="en-US" dirty="0"/>
              <a:t> (</a:t>
            </a:r>
            <a:r>
              <a:rPr lang="en-US" dirty="0" err="1"/>
              <a:t>bergigi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)</a:t>
            </a:r>
          </a:p>
          <a:p>
            <a:pPr eaLnBrk="1" hangingPunct="1"/>
            <a:r>
              <a:rPr lang="en-US" dirty="0" err="1"/>
              <a:t>Ligan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: </a:t>
            </a:r>
            <a:r>
              <a:rPr lang="en-US" dirty="0" err="1"/>
              <a:t>asam</a:t>
            </a:r>
            <a:r>
              <a:rPr lang="en-US" dirty="0"/>
              <a:t> </a:t>
            </a:r>
            <a:r>
              <a:rPr lang="en-US" dirty="0" err="1"/>
              <a:t>etilen</a:t>
            </a:r>
            <a:r>
              <a:rPr lang="en-US" dirty="0"/>
              <a:t> </a:t>
            </a:r>
            <a:r>
              <a:rPr lang="en-US" dirty="0" err="1"/>
              <a:t>diamin</a:t>
            </a:r>
            <a:r>
              <a:rPr lang="en-US" dirty="0"/>
              <a:t> tetra </a:t>
            </a:r>
            <a:r>
              <a:rPr lang="en-US" dirty="0" err="1"/>
              <a:t>asetat</a:t>
            </a:r>
            <a:r>
              <a:rPr lang="en-US" dirty="0"/>
              <a:t> (EDTA)         </a:t>
            </a:r>
            <a:r>
              <a:rPr lang="en-US" dirty="0" err="1"/>
              <a:t>larutan</a:t>
            </a:r>
            <a:r>
              <a:rPr lang="en-US" dirty="0"/>
              <a:t> </a:t>
            </a:r>
            <a:r>
              <a:rPr lang="en-US" dirty="0" err="1"/>
              <a:t>baku</a:t>
            </a:r>
            <a:r>
              <a:rPr lang="en-US" dirty="0"/>
              <a:t> </a:t>
            </a:r>
            <a:r>
              <a:rPr lang="en-US" dirty="0" err="1"/>
              <a:t>sekunder</a:t>
            </a:r>
            <a:endParaRPr lang="en-US" dirty="0"/>
          </a:p>
          <a:p>
            <a:pPr eaLnBrk="1" hangingPunct="1"/>
            <a:r>
              <a:rPr lang="en-US" dirty="0" err="1"/>
              <a:t>Rumus</a:t>
            </a:r>
            <a:r>
              <a:rPr lang="en-US" dirty="0"/>
              <a:t> </a:t>
            </a:r>
            <a:r>
              <a:rPr lang="en-US" dirty="0" err="1"/>
              <a:t>umum</a:t>
            </a:r>
            <a:r>
              <a:rPr lang="en-US" dirty="0"/>
              <a:t> = H</a:t>
            </a:r>
            <a:r>
              <a:rPr lang="en-US" baseline="-25000" dirty="0"/>
              <a:t>4</a:t>
            </a:r>
            <a:r>
              <a:rPr lang="en-US" dirty="0"/>
              <a:t>Y</a:t>
            </a:r>
          </a:p>
          <a:p>
            <a:pPr eaLnBrk="1" hangingPunct="1"/>
            <a:r>
              <a:rPr lang="en-US" dirty="0" err="1"/>
              <a:t>pKa</a:t>
            </a:r>
            <a:r>
              <a:rPr lang="en-US" dirty="0"/>
              <a:t> = 2,0;2,7;6,2 </a:t>
            </a:r>
            <a:r>
              <a:rPr lang="en-US" dirty="0" err="1"/>
              <a:t>dan</a:t>
            </a:r>
            <a:r>
              <a:rPr lang="en-US" dirty="0"/>
              <a:t> 10,3</a:t>
            </a:r>
          </a:p>
        </p:txBody>
      </p:sp>
      <p:sp>
        <p:nvSpPr>
          <p:cNvPr id="409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 dirty="0"/>
              <a:t>KOMPLEKSOMETRI</a:t>
            </a:r>
          </a:p>
        </p:txBody>
      </p:sp>
      <p:sp>
        <p:nvSpPr>
          <p:cNvPr id="409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0461E196-5E43-4DDD-AA03-4E5340EA6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101" name="WordArt 3"/>
          <p:cNvSpPr>
            <a:spLocks noChangeArrowheads="1" noChangeShapeType="1" noTextEdit="1"/>
          </p:cNvSpPr>
          <p:nvPr/>
        </p:nvSpPr>
        <p:spPr bwMode="auto">
          <a:xfrm>
            <a:off x="457200" y="304800"/>
            <a:ext cx="8001000" cy="6477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i="1" kern="1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FFFFFF"/>
                </a:solidFill>
                <a:effectLst>
                  <a:outerShdw dist="35921" dir="2700000" algn="ctr" rotWithShape="0">
                    <a:srgbClr val="808080">
                      <a:alpha val="79999"/>
                    </a:srgbClr>
                  </a:outerShdw>
                </a:effectLst>
                <a:latin typeface="Arial Black"/>
              </a:rPr>
              <a:t>KOMPLEKSOMETRI/CHELATOMETRI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283177" y="4114800"/>
            <a:ext cx="457200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" y="58674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dirty="0"/>
              <a:t>HOOC-CH</a:t>
            </a:r>
            <a:r>
              <a:rPr lang="en-US" baseline="-25000" dirty="0"/>
              <a:t>2</a:t>
            </a:r>
            <a:r>
              <a:rPr lang="en-US" dirty="0"/>
              <a:t>                                 CH</a:t>
            </a:r>
            <a:r>
              <a:rPr lang="en-US" baseline="-25000" dirty="0"/>
              <a:t>2</a:t>
            </a:r>
            <a:r>
              <a:rPr lang="en-US" dirty="0"/>
              <a:t>-COOH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dirty="0"/>
              <a:t>                           ..                 ..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dirty="0"/>
              <a:t>                          N-CH</a:t>
            </a:r>
            <a:r>
              <a:rPr lang="en-US" baseline="-25000" dirty="0"/>
              <a:t>2</a:t>
            </a:r>
            <a:r>
              <a:rPr lang="en-US" dirty="0"/>
              <a:t>-CH</a:t>
            </a:r>
            <a:r>
              <a:rPr lang="en-US" baseline="-25000" dirty="0"/>
              <a:t>2</a:t>
            </a:r>
            <a:r>
              <a:rPr lang="en-US" dirty="0"/>
              <a:t>-N</a:t>
            </a:r>
          </a:p>
          <a:p>
            <a:pPr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en-US" dirty="0"/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dirty="0"/>
              <a:t>      HOOC-CH</a:t>
            </a:r>
            <a:r>
              <a:rPr lang="en-US" baseline="-25000" dirty="0"/>
              <a:t>2</a:t>
            </a:r>
            <a:r>
              <a:rPr lang="en-US" dirty="0"/>
              <a:t>                             CH</a:t>
            </a:r>
            <a:r>
              <a:rPr lang="en-US" baseline="-25000" dirty="0"/>
              <a:t>2</a:t>
            </a:r>
            <a:r>
              <a:rPr lang="en-US" dirty="0"/>
              <a:t>-COOH                                                                    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 err="1"/>
              <a:t>Kompleksnya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ion </a:t>
            </a:r>
            <a:r>
              <a:rPr lang="en-US" dirty="0" err="1"/>
              <a:t>logam</a:t>
            </a:r>
            <a:r>
              <a:rPr lang="en-US" dirty="0"/>
              <a:t> = </a:t>
            </a:r>
            <a:r>
              <a:rPr lang="en-US" dirty="0" err="1"/>
              <a:t>senyawa</a:t>
            </a:r>
            <a:r>
              <a:rPr lang="en-US" dirty="0"/>
              <a:t> </a:t>
            </a:r>
            <a:r>
              <a:rPr lang="en-US" dirty="0" err="1"/>
              <a:t>sepit</a:t>
            </a:r>
            <a:r>
              <a:rPr lang="en-US" dirty="0"/>
              <a:t> (</a:t>
            </a:r>
            <a:r>
              <a:rPr lang="en-US" dirty="0" err="1"/>
              <a:t>Chelat</a:t>
            </a:r>
            <a:r>
              <a:rPr lang="en-US" dirty="0"/>
              <a:t>)</a:t>
            </a:r>
          </a:p>
        </p:txBody>
      </p:sp>
      <p:sp>
        <p:nvSpPr>
          <p:cNvPr id="512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/>
              <a:t>KOMPLEKSOMETRI</a:t>
            </a:r>
          </a:p>
        </p:txBody>
      </p:sp>
      <p:sp>
        <p:nvSpPr>
          <p:cNvPr id="512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BA177A30-995E-40D8-943A-2E12040E877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125" name="WordArt 3"/>
          <p:cNvSpPr>
            <a:spLocks noChangeArrowheads="1" noChangeShapeType="1" noTextEdit="1"/>
          </p:cNvSpPr>
          <p:nvPr/>
        </p:nvSpPr>
        <p:spPr bwMode="auto">
          <a:xfrm>
            <a:off x="1524000" y="609600"/>
            <a:ext cx="6067425" cy="6477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>
                <a:ln w="12700">
                  <a:solidFill>
                    <a:srgbClr val="3333CC"/>
                  </a:solidFill>
                  <a:round/>
                  <a:headEnd/>
                  <a:tailEnd/>
                </a:ln>
                <a:solidFill>
                  <a:srgbClr val="B2B2B2">
                    <a:alpha val="50195"/>
                  </a:srgbClr>
                </a:solidFill>
                <a:effectLst>
                  <a:outerShdw dist="45791" dir="2021404" algn="ctr" rotWithShape="0">
                    <a:srgbClr val="9999FF"/>
                  </a:outerShdw>
                </a:effectLst>
                <a:latin typeface="Arial Black"/>
              </a:rPr>
              <a:t>RUMUS MOLEKUL EDTA</a:t>
            </a: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1981200" y="2398061"/>
            <a:ext cx="3070225" cy="1752601"/>
            <a:chOff x="1474" y="1248"/>
            <a:chExt cx="1934" cy="1104"/>
          </a:xfrm>
        </p:grpSpPr>
        <p:sp>
          <p:nvSpPr>
            <p:cNvPr id="5127" name="Line 4"/>
            <p:cNvSpPr>
              <a:spLocks noChangeShapeType="1"/>
            </p:cNvSpPr>
            <p:nvPr/>
          </p:nvSpPr>
          <p:spPr bwMode="auto">
            <a:xfrm flipH="1">
              <a:off x="1477" y="1920"/>
              <a:ext cx="288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28" name="Line 5"/>
            <p:cNvSpPr>
              <a:spLocks noChangeShapeType="1"/>
            </p:cNvSpPr>
            <p:nvPr/>
          </p:nvSpPr>
          <p:spPr bwMode="auto">
            <a:xfrm>
              <a:off x="3168" y="1824"/>
              <a:ext cx="240" cy="4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29" name="Line 6"/>
            <p:cNvSpPr>
              <a:spLocks noChangeShapeType="1"/>
            </p:cNvSpPr>
            <p:nvPr/>
          </p:nvSpPr>
          <p:spPr bwMode="auto">
            <a:xfrm flipH="1">
              <a:off x="3157" y="1248"/>
              <a:ext cx="14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30" name="Line 7"/>
            <p:cNvSpPr>
              <a:spLocks noChangeShapeType="1"/>
            </p:cNvSpPr>
            <p:nvPr/>
          </p:nvSpPr>
          <p:spPr bwMode="auto">
            <a:xfrm>
              <a:off x="1474" y="1298"/>
              <a:ext cx="240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81825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2"/>
          <p:cNvSpPr>
            <a:spLocks noGrp="1" noChangeArrowheads="1"/>
          </p:cNvSpPr>
          <p:nvPr>
            <p:ph idx="1"/>
          </p:nvPr>
        </p:nvSpPr>
        <p:spPr>
          <a:xfrm>
            <a:off x="342900" y="498475"/>
            <a:ext cx="8458200" cy="5445125"/>
          </a:xfrm>
        </p:spPr>
        <p:txBody>
          <a:bodyPr/>
          <a:lstStyle/>
          <a:p>
            <a:pPr eaLnBrk="1" hangingPunct="1"/>
            <a:r>
              <a:rPr lang="en-US" dirty="0" err="1"/>
              <a:t>M</a:t>
            </a:r>
            <a:r>
              <a:rPr lang="en-US" baseline="30000" dirty="0" err="1"/>
              <a:t>n</a:t>
            </a:r>
            <a:r>
              <a:rPr lang="en-US" baseline="30000" dirty="0"/>
              <a:t>+</a:t>
            </a:r>
            <a:r>
              <a:rPr lang="en-US" dirty="0"/>
              <a:t> + H</a:t>
            </a:r>
            <a:r>
              <a:rPr lang="en-US" baseline="-25000" dirty="0"/>
              <a:t>2</a:t>
            </a:r>
            <a:r>
              <a:rPr lang="en-US" dirty="0"/>
              <a:t>Y</a:t>
            </a:r>
            <a:r>
              <a:rPr lang="en-US" baseline="30000" dirty="0"/>
              <a:t>2-</a:t>
            </a:r>
            <a:r>
              <a:rPr lang="en-US" dirty="0"/>
              <a:t>               MY </a:t>
            </a:r>
            <a:r>
              <a:rPr lang="en-US" baseline="30000" dirty="0"/>
              <a:t>(n-4)</a:t>
            </a:r>
            <a:r>
              <a:rPr lang="en-US" dirty="0"/>
              <a:t> + 2H</a:t>
            </a:r>
            <a:r>
              <a:rPr lang="en-US" baseline="30000" dirty="0"/>
              <a:t>+ </a:t>
            </a:r>
            <a:r>
              <a:rPr lang="en-US" dirty="0"/>
              <a:t>ATAU</a:t>
            </a:r>
          </a:p>
          <a:p>
            <a:pPr eaLnBrk="1" hangingPunct="1"/>
            <a:r>
              <a:rPr lang="en-US" dirty="0" err="1"/>
              <a:t>M</a:t>
            </a:r>
            <a:r>
              <a:rPr lang="en-US" baseline="30000" dirty="0" err="1"/>
              <a:t>n</a:t>
            </a:r>
            <a:r>
              <a:rPr lang="en-US" baseline="30000" dirty="0"/>
              <a:t>+ </a:t>
            </a:r>
            <a:r>
              <a:rPr lang="en-US" dirty="0"/>
              <a:t>+ Y</a:t>
            </a:r>
            <a:r>
              <a:rPr lang="en-US" baseline="30000" dirty="0"/>
              <a:t>4-             </a:t>
            </a:r>
            <a:r>
              <a:rPr lang="en-US" dirty="0"/>
              <a:t>          MY </a:t>
            </a:r>
            <a:r>
              <a:rPr lang="en-US" baseline="30000" dirty="0"/>
              <a:t>(n-4)</a:t>
            </a:r>
            <a:r>
              <a:rPr lang="en-US" dirty="0"/>
              <a:t> </a:t>
            </a:r>
          </a:p>
          <a:p>
            <a:pPr eaLnBrk="1" hangingPunct="1"/>
            <a:endParaRPr lang="en-US" baseline="30000" dirty="0"/>
          </a:p>
          <a:p>
            <a:pPr eaLnBrk="1" hangingPunct="1"/>
            <a:r>
              <a:rPr lang="en-US" dirty="0"/>
              <a:t>K STABILITAS KOMPLEKS: </a:t>
            </a:r>
          </a:p>
          <a:p>
            <a:pPr eaLnBrk="1" hangingPunct="1">
              <a:buNone/>
            </a:pPr>
            <a:r>
              <a:rPr lang="en-US" dirty="0"/>
              <a:t>   K=          [My]</a:t>
            </a:r>
            <a:r>
              <a:rPr lang="en-US" baseline="30000" dirty="0"/>
              <a:t>(n-4)+</a:t>
            </a:r>
          </a:p>
          <a:p>
            <a:pPr eaLnBrk="1" hangingPunct="1">
              <a:buNone/>
            </a:pPr>
            <a:r>
              <a:rPr lang="en-US" dirty="0"/>
              <a:t>                [</a:t>
            </a:r>
            <a:r>
              <a:rPr lang="en-US" dirty="0" err="1"/>
              <a:t>M</a:t>
            </a:r>
            <a:r>
              <a:rPr lang="en-US" baseline="30000" dirty="0" err="1"/>
              <a:t>n</a:t>
            </a:r>
            <a:r>
              <a:rPr lang="en-US" baseline="30000" dirty="0"/>
              <a:t>+</a:t>
            </a:r>
            <a:r>
              <a:rPr lang="en-US" dirty="0"/>
              <a:t>] [ Y</a:t>
            </a:r>
            <a:r>
              <a:rPr lang="en-US" baseline="30000" dirty="0"/>
              <a:t>4-</a:t>
            </a:r>
            <a:r>
              <a:rPr lang="en-US" dirty="0"/>
              <a:t>]</a:t>
            </a:r>
          </a:p>
        </p:txBody>
      </p:sp>
      <p:sp>
        <p:nvSpPr>
          <p:cNvPr id="1024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/>
              <a:t>KOMPLEKSOMETRI</a:t>
            </a:r>
          </a:p>
        </p:txBody>
      </p:sp>
      <p:sp>
        <p:nvSpPr>
          <p:cNvPr id="1024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C52F0101-A01A-4A65-9780-E35CEB8937A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0250" name="Line 8"/>
          <p:cNvSpPr>
            <a:spLocks noChangeShapeType="1"/>
          </p:cNvSpPr>
          <p:nvPr/>
        </p:nvSpPr>
        <p:spPr bwMode="auto">
          <a:xfrm>
            <a:off x="1683842" y="2438400"/>
            <a:ext cx="2209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251" name="Text Box 9"/>
          <p:cNvSpPr txBox="1">
            <a:spLocks noChangeArrowheads="1"/>
          </p:cNvSpPr>
          <p:nvPr/>
        </p:nvSpPr>
        <p:spPr bwMode="auto">
          <a:xfrm>
            <a:off x="5067300" y="2060022"/>
            <a:ext cx="3276600" cy="118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400" dirty="0">
                <a:latin typeface="Verdana" pitchFamily="34" charset="0"/>
              </a:rPr>
              <a:t>K </a:t>
            </a:r>
            <a:r>
              <a:rPr lang="en-US" sz="2400" dirty="0" err="1">
                <a:latin typeface="Verdana" pitchFamily="34" charset="0"/>
              </a:rPr>
              <a:t>semakin</a:t>
            </a:r>
            <a:r>
              <a:rPr lang="en-US" sz="2400" dirty="0">
                <a:latin typeface="Verdana" pitchFamily="34" charset="0"/>
              </a:rPr>
              <a:t> </a:t>
            </a:r>
            <a:r>
              <a:rPr lang="en-US" sz="2400" dirty="0" err="1">
                <a:latin typeface="Verdana" pitchFamily="34" charset="0"/>
              </a:rPr>
              <a:t>besar</a:t>
            </a:r>
            <a:r>
              <a:rPr lang="en-US" sz="2400" dirty="0">
                <a:latin typeface="Verdana" pitchFamily="34" charset="0"/>
              </a:rPr>
              <a:t>, </a:t>
            </a:r>
            <a:r>
              <a:rPr lang="en-US" sz="2400" dirty="0" err="1">
                <a:latin typeface="Verdana" pitchFamily="34" charset="0"/>
              </a:rPr>
              <a:t>Kompleks</a:t>
            </a:r>
            <a:r>
              <a:rPr lang="en-US" sz="2400" dirty="0">
                <a:latin typeface="Verdana" pitchFamily="34" charset="0"/>
              </a:rPr>
              <a:t> </a:t>
            </a:r>
            <a:r>
              <a:rPr lang="en-US" sz="2400" dirty="0" err="1">
                <a:latin typeface="Verdana" pitchFamily="34" charset="0"/>
              </a:rPr>
              <a:t>semakin</a:t>
            </a:r>
            <a:r>
              <a:rPr lang="en-US" sz="2400" dirty="0">
                <a:latin typeface="Verdana" pitchFamily="34" charset="0"/>
              </a:rPr>
              <a:t> </a:t>
            </a:r>
            <a:r>
              <a:rPr lang="en-US" sz="2400" dirty="0" err="1">
                <a:latin typeface="Verdana" pitchFamily="34" charset="0"/>
              </a:rPr>
              <a:t>stabil</a:t>
            </a:r>
            <a:endParaRPr lang="en-US" sz="2400" dirty="0">
              <a:latin typeface="Verdana" pitchFamily="34" charset="0"/>
            </a:endParaRPr>
          </a:p>
        </p:txBody>
      </p:sp>
      <p:sp>
        <p:nvSpPr>
          <p:cNvPr id="10252" name="AutoShape 10"/>
          <p:cNvSpPr>
            <a:spLocks noChangeArrowheads="1"/>
          </p:cNvSpPr>
          <p:nvPr/>
        </p:nvSpPr>
        <p:spPr bwMode="auto">
          <a:xfrm>
            <a:off x="2121776" y="3260725"/>
            <a:ext cx="5638800" cy="762000"/>
          </a:xfrm>
          <a:prstGeom prst="curvedUpArrow">
            <a:avLst>
              <a:gd name="adj1" fmla="val 42207"/>
              <a:gd name="adj2" fmla="val 296000"/>
              <a:gd name="adj3" fmla="val 3333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305707" y="692794"/>
            <a:ext cx="762000" cy="1588"/>
          </a:xfrm>
          <a:prstGeom prst="straightConnector1">
            <a:avLst/>
          </a:prstGeom>
          <a:ln w="571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077107" y="1100174"/>
            <a:ext cx="990600" cy="1588"/>
          </a:xfrm>
          <a:prstGeom prst="straightConnector1">
            <a:avLst/>
          </a:prstGeom>
          <a:ln w="571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05600" y="56388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77813"/>
            <a:ext cx="7772400" cy="56197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3800" dirty="0" err="1"/>
              <a:t>Contoh</a:t>
            </a:r>
            <a:r>
              <a:rPr lang="en-US" sz="3800" dirty="0"/>
              <a:t> :</a:t>
            </a:r>
          </a:p>
        </p:txBody>
      </p:sp>
      <p:sp>
        <p:nvSpPr>
          <p:cNvPr id="11269" name="Rectangle 3"/>
          <p:cNvSpPr>
            <a:spLocks noGrp="1" noChangeArrowheads="1"/>
          </p:cNvSpPr>
          <p:nvPr>
            <p:ph idx="1"/>
          </p:nvPr>
        </p:nvSpPr>
        <p:spPr>
          <a:xfrm>
            <a:off x="395288" y="1484313"/>
            <a:ext cx="8382000" cy="5064125"/>
          </a:xfrm>
        </p:spPr>
        <p:txBody>
          <a:bodyPr/>
          <a:lstStyle/>
          <a:p>
            <a:pPr eaLnBrk="1" hangingPunct="1"/>
            <a:r>
              <a:rPr lang="en-US" dirty="0"/>
              <a:t>Mg</a:t>
            </a:r>
            <a:r>
              <a:rPr lang="en-US" baseline="30000" dirty="0"/>
              <a:t>2+</a:t>
            </a:r>
            <a:r>
              <a:rPr lang="en-US" dirty="0"/>
              <a:t> + H</a:t>
            </a:r>
            <a:r>
              <a:rPr lang="en-US" baseline="-25000" dirty="0"/>
              <a:t>2</a:t>
            </a:r>
            <a:r>
              <a:rPr lang="en-US" dirty="0"/>
              <a:t>Y</a:t>
            </a:r>
            <a:r>
              <a:rPr lang="en-US" baseline="30000" dirty="0"/>
              <a:t>2-</a:t>
            </a:r>
            <a:r>
              <a:rPr lang="en-US" dirty="0"/>
              <a:t>           MgY</a:t>
            </a:r>
            <a:r>
              <a:rPr lang="en-US" baseline="30000" dirty="0"/>
              <a:t>2-</a:t>
            </a:r>
            <a:r>
              <a:rPr lang="en-US" dirty="0"/>
              <a:t> + 2H</a:t>
            </a:r>
            <a:r>
              <a:rPr lang="en-US" baseline="30000" dirty="0"/>
              <a:t>+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Al</a:t>
            </a:r>
            <a:r>
              <a:rPr lang="en-US" baseline="30000" dirty="0"/>
              <a:t>3+</a:t>
            </a:r>
            <a:r>
              <a:rPr lang="en-US" dirty="0"/>
              <a:t> + H</a:t>
            </a:r>
            <a:r>
              <a:rPr lang="en-US" baseline="-25000" dirty="0"/>
              <a:t>2</a:t>
            </a:r>
            <a:r>
              <a:rPr lang="en-US" dirty="0"/>
              <a:t>Y</a:t>
            </a:r>
            <a:r>
              <a:rPr lang="en-US" baseline="30000" dirty="0"/>
              <a:t>2- </a:t>
            </a:r>
            <a:r>
              <a:rPr lang="en-US" dirty="0"/>
              <a:t>            </a:t>
            </a:r>
            <a:r>
              <a:rPr lang="en-US" dirty="0" err="1"/>
              <a:t>AlY</a:t>
            </a:r>
            <a:r>
              <a:rPr lang="en-US" baseline="30000" dirty="0"/>
              <a:t>-</a:t>
            </a:r>
            <a:r>
              <a:rPr lang="en-US" dirty="0"/>
              <a:t> + 2H</a:t>
            </a:r>
            <a:r>
              <a:rPr lang="en-US" baseline="30000" dirty="0"/>
              <a:t>+</a:t>
            </a:r>
          </a:p>
          <a:p>
            <a:pPr eaLnBrk="1" hangingPunct="1"/>
            <a:endParaRPr lang="en-US" baseline="30000" dirty="0"/>
          </a:p>
          <a:p>
            <a:pPr eaLnBrk="1" hangingPunct="1"/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reaksi</a:t>
            </a:r>
            <a:r>
              <a:rPr lang="en-US" dirty="0"/>
              <a:t> </a:t>
            </a:r>
            <a:r>
              <a:rPr lang="en-US" dirty="0" err="1"/>
              <a:t>dibebaskan</a:t>
            </a:r>
            <a:r>
              <a:rPr lang="en-US" dirty="0"/>
              <a:t> H</a:t>
            </a:r>
            <a:r>
              <a:rPr lang="en-US" baseline="30000" dirty="0"/>
              <a:t>+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larutan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dibufer</a:t>
            </a:r>
            <a:r>
              <a:rPr lang="en-US" dirty="0"/>
              <a:t> </a:t>
            </a:r>
            <a:r>
              <a:rPr lang="en-US" dirty="0" err="1"/>
              <a:t>supaya</a:t>
            </a:r>
            <a:r>
              <a:rPr lang="en-US" dirty="0"/>
              <a:t> </a:t>
            </a:r>
            <a:r>
              <a:rPr lang="en-US" dirty="0" err="1"/>
              <a:t>perubahan</a:t>
            </a:r>
            <a:r>
              <a:rPr lang="en-US" dirty="0"/>
              <a:t> pH yang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terjadi</a:t>
            </a:r>
            <a:r>
              <a:rPr lang="en-US" dirty="0"/>
              <a:t> </a:t>
            </a:r>
            <a:r>
              <a:rPr lang="en-US" dirty="0" err="1"/>
              <a:t>selama</a:t>
            </a:r>
            <a:r>
              <a:rPr lang="en-US" dirty="0"/>
              <a:t> </a:t>
            </a:r>
            <a:r>
              <a:rPr lang="en-US" dirty="0" err="1"/>
              <a:t>titrasi</a:t>
            </a:r>
            <a:r>
              <a:rPr lang="en-US" dirty="0"/>
              <a:t> </a:t>
            </a:r>
          </a:p>
        </p:txBody>
      </p:sp>
      <p:sp>
        <p:nvSpPr>
          <p:cNvPr id="1126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 dirty="0"/>
              <a:t>KOMPLEKSOMETRI</a:t>
            </a:r>
          </a:p>
        </p:txBody>
      </p:sp>
      <p:sp>
        <p:nvSpPr>
          <p:cNvPr id="1126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88754CAB-FEE4-4752-8E78-1AE4EC6EC0F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270" name="Line 4"/>
          <p:cNvSpPr>
            <a:spLocks noChangeShapeType="1"/>
          </p:cNvSpPr>
          <p:nvPr/>
        </p:nvSpPr>
        <p:spPr bwMode="auto">
          <a:xfrm>
            <a:off x="2909837" y="1736623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271" name="Line 5"/>
          <p:cNvSpPr>
            <a:spLocks noChangeShapeType="1"/>
          </p:cNvSpPr>
          <p:nvPr/>
        </p:nvSpPr>
        <p:spPr bwMode="auto">
          <a:xfrm flipH="1">
            <a:off x="2916238" y="1828800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272" name="Line 6"/>
          <p:cNvSpPr>
            <a:spLocks noChangeShapeType="1"/>
          </p:cNvSpPr>
          <p:nvPr/>
        </p:nvSpPr>
        <p:spPr bwMode="auto">
          <a:xfrm>
            <a:off x="2814178" y="2924175"/>
            <a:ext cx="685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273" name="Line 7"/>
          <p:cNvSpPr>
            <a:spLocks noChangeShapeType="1"/>
          </p:cNvSpPr>
          <p:nvPr/>
        </p:nvSpPr>
        <p:spPr bwMode="auto">
          <a:xfrm flipH="1">
            <a:off x="2737978" y="2819400"/>
            <a:ext cx="76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5400" y="57912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7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Larutan standar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521187"/>
              </p:ext>
            </p:extLst>
          </p:nvPr>
        </p:nvGraphicFramePr>
        <p:xfrm>
          <a:off x="827088" y="2052638"/>
          <a:ext cx="6711950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934200" y="5791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926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Rectangle 2"/>
          <p:cNvSpPr>
            <a:spLocks noGrp="1" noChangeArrowheads="1"/>
          </p:cNvSpPr>
          <p:nvPr>
            <p:ph idx="1"/>
          </p:nvPr>
        </p:nvSpPr>
        <p:spPr>
          <a:xfrm>
            <a:off x="0" y="1371600"/>
            <a:ext cx="8991600" cy="4759325"/>
          </a:xfrm>
        </p:spPr>
        <p:txBody>
          <a:bodyPr/>
          <a:lstStyle/>
          <a:p>
            <a:pPr eaLnBrk="1" hangingPunct="1"/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zat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membentuk</a:t>
            </a:r>
            <a:r>
              <a:rPr lang="en-US" dirty="0"/>
              <a:t> </a:t>
            </a:r>
            <a:r>
              <a:rPr lang="en-US" dirty="0" err="1"/>
              <a:t>komplek</a:t>
            </a:r>
            <a:r>
              <a:rPr lang="id-ID" dirty="0"/>
              <a:t>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ion </a:t>
            </a:r>
            <a:r>
              <a:rPr lang="en-US" dirty="0" err="1"/>
              <a:t>logam</a:t>
            </a:r>
            <a:r>
              <a:rPr lang="en-US" dirty="0"/>
              <a:t> yang </a:t>
            </a:r>
            <a:r>
              <a:rPr lang="en-US" dirty="0" err="1"/>
              <a:t>berwarna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daerah</a:t>
            </a:r>
            <a:r>
              <a:rPr lang="en-US" dirty="0"/>
              <a:t> pH </a:t>
            </a:r>
            <a:r>
              <a:rPr lang="en-US" dirty="0" err="1"/>
              <a:t>tertentu</a:t>
            </a:r>
            <a:endParaRPr lang="en-US" dirty="0"/>
          </a:p>
          <a:p>
            <a:pPr eaLnBrk="1" hangingPunct="1"/>
            <a:r>
              <a:rPr lang="en-US" dirty="0" err="1"/>
              <a:t>Misal</a:t>
            </a:r>
            <a:r>
              <a:rPr lang="en-US" dirty="0"/>
              <a:t>: </a:t>
            </a:r>
          </a:p>
          <a:p>
            <a:pPr lvl="1" eaLnBrk="1" hangingPunct="1"/>
            <a:r>
              <a:rPr lang="en-US" dirty="0" err="1"/>
              <a:t>Eriochrom</a:t>
            </a:r>
            <a:r>
              <a:rPr lang="en-US" dirty="0"/>
              <a:t> black T (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p.k</a:t>
            </a:r>
            <a:r>
              <a:rPr lang="en-US" dirty="0"/>
              <a:t> Mg)</a:t>
            </a:r>
          </a:p>
          <a:p>
            <a:pPr lvl="1" eaLnBrk="1" hangingPunct="1"/>
            <a:r>
              <a:rPr lang="en-US" dirty="0" err="1"/>
              <a:t>Calcein</a:t>
            </a:r>
            <a:r>
              <a:rPr lang="en-US" dirty="0"/>
              <a:t> (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p.k</a:t>
            </a:r>
            <a:r>
              <a:rPr lang="en-US" dirty="0"/>
              <a:t> </a:t>
            </a:r>
            <a:r>
              <a:rPr lang="en-US" dirty="0" err="1"/>
              <a:t>Ca</a:t>
            </a:r>
            <a:r>
              <a:rPr lang="en-US" dirty="0"/>
              <a:t>)</a:t>
            </a:r>
          </a:p>
          <a:p>
            <a:pPr lvl="1" eaLnBrk="1" hangingPunct="1"/>
            <a:r>
              <a:rPr lang="en-US" dirty="0" err="1"/>
              <a:t>Xylenol</a:t>
            </a:r>
            <a:r>
              <a:rPr lang="en-US" dirty="0"/>
              <a:t> orange (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p.k</a:t>
            </a:r>
            <a:r>
              <a:rPr lang="en-US" dirty="0"/>
              <a:t> Bi)</a:t>
            </a:r>
          </a:p>
          <a:p>
            <a:pPr lvl="1" eaLnBrk="1" hangingPunct="1"/>
            <a:r>
              <a:rPr lang="en-US" dirty="0" err="1"/>
              <a:t>Murexide</a:t>
            </a:r>
            <a:r>
              <a:rPr lang="en-US" dirty="0"/>
              <a:t> (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pk</a:t>
            </a:r>
            <a:r>
              <a:rPr lang="en-US" dirty="0"/>
              <a:t> </a:t>
            </a:r>
            <a:r>
              <a:rPr lang="en-US" dirty="0" err="1"/>
              <a:t>Ca</a:t>
            </a:r>
            <a:r>
              <a:rPr lang="en-US" dirty="0"/>
              <a:t>)</a:t>
            </a:r>
          </a:p>
        </p:txBody>
      </p:sp>
      <p:sp>
        <p:nvSpPr>
          <p:cNvPr id="1536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248400"/>
            <a:ext cx="2971800" cy="457200"/>
          </a:xfrm>
          <a:prstGeom prst="rect">
            <a:avLst/>
          </a:prstGeom>
          <a:noFill/>
        </p:spPr>
        <p:txBody>
          <a:bodyPr/>
          <a:lstStyle/>
          <a:p>
            <a:r>
              <a:rPr lang="en-US"/>
              <a:t>KOMPLEKSOMETRI</a:t>
            </a:r>
          </a:p>
        </p:txBody>
      </p:sp>
      <p:sp>
        <p:nvSpPr>
          <p:cNvPr id="1536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  <a:prstGeom prst="rect">
            <a:avLst/>
          </a:prstGeom>
          <a:noFill/>
        </p:spPr>
        <p:txBody>
          <a:bodyPr/>
          <a:lstStyle/>
          <a:p>
            <a:fld id="{E0B1E6F2-3560-4DA1-A9CE-16DFD4E8A8A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5365" name="WordArt 3"/>
          <p:cNvSpPr>
            <a:spLocks noChangeArrowheads="1" noChangeShapeType="1" noTextEdit="1"/>
          </p:cNvSpPr>
          <p:nvPr/>
        </p:nvSpPr>
        <p:spPr bwMode="auto">
          <a:xfrm>
            <a:off x="381000" y="457200"/>
            <a:ext cx="7934325" cy="6477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>
                <a:ln w="12700">
                  <a:solidFill>
                    <a:srgbClr val="EAEAEA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Arial Black"/>
              </a:rPr>
              <a:t>INDIKATOR KOMPLEKSOMETRI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57912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1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9000993"/>
              </p:ext>
            </p:extLst>
          </p:nvPr>
        </p:nvGraphicFramePr>
        <p:xfrm>
          <a:off x="457200" y="304800"/>
          <a:ext cx="8229600" cy="6003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www.themegallery.com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rgbClr val="003366"/>
                </a:solidFill>
              </a:rPr>
              <a:t>Company Logo</a:t>
            </a:r>
          </a:p>
        </p:txBody>
      </p:sp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33400" y="5867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01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1952</TotalTime>
  <Words>995</Words>
  <Application>Microsoft Office PowerPoint</Application>
  <PresentationFormat>On-screen Show (4:3)</PresentationFormat>
  <Paragraphs>228</Paragraphs>
  <Slides>21</Slides>
  <Notes>3</Notes>
  <HiddenSlides>0</HiddenSlides>
  <MMClips>21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Arial Black</vt:lpstr>
      <vt:lpstr>Calibri</vt:lpstr>
      <vt:lpstr>Century Gothic</vt:lpstr>
      <vt:lpstr>Verdana</vt:lpstr>
      <vt:lpstr>Wingdings</vt:lpstr>
      <vt:lpstr>Wingdings 3</vt:lpstr>
      <vt:lpstr>Ion</vt:lpstr>
      <vt:lpstr>TITRASI KOMPLEKSOMETRI</vt:lpstr>
      <vt:lpstr>Setelah mengikuti materi ini anda harus dapat menjawab pertanyaan ini</vt:lpstr>
      <vt:lpstr>PowerPoint Presentation</vt:lpstr>
      <vt:lpstr>PowerPoint Presentation</vt:lpstr>
      <vt:lpstr>PowerPoint Presentation</vt:lpstr>
      <vt:lpstr>Contoh :</vt:lpstr>
      <vt:lpstr>Larutan standar</vt:lpstr>
      <vt:lpstr>PowerPoint Presentation</vt:lpstr>
      <vt:lpstr>PowerPoint Presentation</vt:lpstr>
      <vt:lpstr>PowerPoint Presentation</vt:lpstr>
      <vt:lpstr>Titrasi kompleksometri langsung</vt:lpstr>
      <vt:lpstr>2. Titrasi Kembali (tidak Langsung)</vt:lpstr>
      <vt:lpstr>2. Titrasi Kembali (tidak Langsung)</vt:lpstr>
      <vt:lpstr>3- TITRASI SUBSTITUSI (pengusiran)</vt:lpstr>
      <vt:lpstr>PowerPoint Presentation</vt:lpstr>
      <vt:lpstr>PowerPoint Presentation</vt:lpstr>
      <vt:lpstr>4. TITRASI ASAM-BASA</vt:lpstr>
      <vt:lpstr>4. TITRASI ASAM-BASA</vt:lpstr>
      <vt:lpstr>LANGKAH-LANGKAH TITRASI</vt:lpstr>
      <vt:lpstr>contoh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TITRASI KOMPLEKSOMETRI</dc:title>
  <dc:creator>user</dc:creator>
  <cp:lastModifiedBy>wiwin winingsih</cp:lastModifiedBy>
  <cp:revision>82</cp:revision>
  <dcterms:created xsi:type="dcterms:W3CDTF">2016-05-08T09:29:08Z</dcterms:created>
  <dcterms:modified xsi:type="dcterms:W3CDTF">2021-10-01T08:16:58Z</dcterms:modified>
</cp:coreProperties>
</file>

<file path=docProps/thumbnail.jpeg>
</file>